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271" r:id="rId5"/>
    <p:sldId id="287" r:id="rId6"/>
    <p:sldId id="275" r:id="rId7"/>
    <p:sldId id="291" r:id="rId8"/>
    <p:sldId id="286" r:id="rId9"/>
    <p:sldId id="257" r:id="rId10"/>
    <p:sldId id="305" r:id="rId11"/>
    <p:sldId id="306" r:id="rId12"/>
    <p:sldId id="277" r:id="rId13"/>
    <p:sldId id="288" r:id="rId14"/>
    <p:sldId id="292" r:id="rId15"/>
    <p:sldId id="289" r:id="rId16"/>
    <p:sldId id="290" r:id="rId17"/>
    <p:sldId id="278" r:id="rId18"/>
    <p:sldId id="279" r:id="rId19"/>
    <p:sldId id="281" r:id="rId20"/>
    <p:sldId id="276" r:id="rId21"/>
    <p:sldId id="308" r:id="rId22"/>
    <p:sldId id="260" r:id="rId23"/>
    <p:sldId id="283" r:id="rId24"/>
    <p:sldId id="284" r:id="rId25"/>
    <p:sldId id="285" r:id="rId26"/>
    <p:sldId id="261" r:id="rId27"/>
    <p:sldId id="269" r:id="rId28"/>
    <p:sldId id="262" r:id="rId29"/>
    <p:sldId id="263" r:id="rId30"/>
    <p:sldId id="265" r:id="rId31"/>
    <p:sldId id="272" r:id="rId32"/>
    <p:sldId id="273" r:id="rId33"/>
    <p:sldId id="274" r:id="rId34"/>
    <p:sldId id="294" r:id="rId35"/>
    <p:sldId id="300" r:id="rId36"/>
    <p:sldId id="295" r:id="rId37"/>
    <p:sldId id="296" r:id="rId38"/>
    <p:sldId id="297" r:id="rId39"/>
    <p:sldId id="298" r:id="rId40"/>
    <p:sldId id="299" r:id="rId41"/>
    <p:sldId id="302" r:id="rId42"/>
    <p:sldId id="303" r:id="rId43"/>
    <p:sldId id="304" r:id="rId44"/>
    <p:sldId id="30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footprintcalculator.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What is Carbon Footprint?</a:t>
            </a:r>
            <a:br>
              <a:rPr lang="en-IN" dirty="0" smtClean="0"/>
            </a:br>
            <a:r>
              <a:rPr lang="en-IN" dirty="0" smtClean="0"/>
              <a:t>What is Carbon-Neutrality?</a:t>
            </a:r>
            <a:endParaRPr lang="en-IN" dirty="0"/>
          </a:p>
        </p:txBody>
      </p:sp>
      <p:sp>
        <p:nvSpPr>
          <p:cNvPr id="3" name="Subtitle 2"/>
          <p:cNvSpPr>
            <a:spLocks noGrp="1"/>
          </p:cNvSpPr>
          <p:nvPr>
            <p:ph type="subTitle" idx="1"/>
          </p:nvPr>
        </p:nvSpPr>
        <p:spPr>
          <a:xfrm>
            <a:off x="1428728" y="3929066"/>
            <a:ext cx="6400800" cy="838200"/>
          </a:xfrm>
        </p:spPr>
        <p:txBody>
          <a:bodyPr>
            <a:normAutofit fontScale="55000" lnSpcReduction="20000"/>
          </a:bodyPr>
          <a:lstStyle/>
          <a:p>
            <a:r>
              <a:rPr lang="en-US" dirty="0" smtClean="0">
                <a:solidFill>
                  <a:schemeClr val="tx1"/>
                </a:solidFill>
              </a:rPr>
              <a:t>Dr R Ramesh, </a:t>
            </a:r>
            <a:r>
              <a:rPr lang="en-US" dirty="0" smtClean="0">
                <a:solidFill>
                  <a:schemeClr val="tx1"/>
                </a:solidFill>
              </a:rPr>
              <a:t>Associate Professor, CRI</a:t>
            </a:r>
          </a:p>
          <a:p>
            <a:r>
              <a:rPr lang="en-US" dirty="0" smtClean="0">
                <a:solidFill>
                  <a:schemeClr val="tx1"/>
                </a:solidFill>
              </a:rPr>
              <a:t>National Institute of Rural Development &amp; </a:t>
            </a:r>
            <a:r>
              <a:rPr lang="en-US" dirty="0" err="1" smtClean="0">
                <a:solidFill>
                  <a:schemeClr val="tx1"/>
                </a:solidFill>
              </a:rPr>
              <a:t>Panchayati</a:t>
            </a:r>
            <a:r>
              <a:rPr lang="en-US" dirty="0" smtClean="0">
                <a:solidFill>
                  <a:schemeClr val="tx1"/>
                </a:solidFill>
              </a:rPr>
              <a:t> Raj (NIRDPR), </a:t>
            </a:r>
            <a:r>
              <a:rPr lang="en-US" dirty="0" smtClean="0">
                <a:solidFill>
                  <a:schemeClr val="tx1"/>
                </a:solidFill>
              </a:rPr>
              <a:t>Hyderabad</a:t>
            </a:r>
            <a:endParaRPr lang="en-IN" dirty="0">
              <a:solidFill>
                <a:schemeClr val="tx1"/>
              </a:solidFill>
            </a:endParaRPr>
          </a:p>
        </p:txBody>
      </p:sp>
      <p:pic>
        <p:nvPicPr>
          <p:cNvPr id="2050" name="Picture 2" descr="C:\Users\HP\Desktop\images.jpg"/>
          <p:cNvPicPr>
            <a:picLocks noChangeAspect="1" noChangeArrowheads="1"/>
          </p:cNvPicPr>
          <p:nvPr/>
        </p:nvPicPr>
        <p:blipFill>
          <a:blip r:embed="rId2"/>
          <a:srcRect/>
          <a:stretch>
            <a:fillRect/>
          </a:stretch>
        </p:blipFill>
        <p:spPr bwMode="auto">
          <a:xfrm>
            <a:off x="6858016" y="0"/>
            <a:ext cx="2143125" cy="2143125"/>
          </a:xfrm>
          <a:prstGeom prst="rect">
            <a:avLst/>
          </a:prstGeom>
          <a:noFill/>
        </p:spPr>
      </p:pic>
    </p:spTree>
    <p:extLst>
      <p:ext uri="{BB962C8B-B14F-4D97-AF65-F5344CB8AC3E}">
        <p14:creationId xmlns:p14="http://schemas.microsoft.com/office/powerpoint/2010/main" xmlns="" val="394956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Footprint</a:t>
            </a:r>
            <a:endParaRPr lang="en-IN" dirty="0"/>
          </a:p>
        </p:txBody>
      </p:sp>
      <p:sp>
        <p:nvSpPr>
          <p:cNvPr id="4" name="Content Placeholder 3"/>
          <p:cNvSpPr>
            <a:spLocks noGrp="1"/>
          </p:cNvSpPr>
          <p:nvPr>
            <p:ph idx="1"/>
          </p:nvPr>
        </p:nvSpPr>
        <p:spPr/>
        <p:txBody>
          <a:bodyPr>
            <a:normAutofit lnSpcReduction="10000"/>
          </a:bodyPr>
          <a:lstStyle/>
          <a:p>
            <a:r>
              <a:rPr lang="en-US" dirty="0"/>
              <a:t>The idea behind "carbon footprint" is to convey the impact or "mark" that our activities make on the environment in terms of contributing to climate change. </a:t>
            </a:r>
            <a:endParaRPr lang="en-US" dirty="0" smtClean="0"/>
          </a:p>
          <a:p>
            <a:r>
              <a:rPr lang="en-US" dirty="0" smtClean="0"/>
              <a:t>It </a:t>
            </a:r>
            <a:r>
              <a:rPr lang="en-US" dirty="0"/>
              <a:t>suggests that just as our footsteps leave an impression on the ground, our actions leave an imprint on the planet in the form of increased carbon dioxide and other greenhouse gas emissions.</a:t>
            </a:r>
            <a:endParaRPr lang="en-IN" dirty="0"/>
          </a:p>
          <a:p>
            <a:endParaRPr lang="en-IN" dirty="0"/>
          </a:p>
        </p:txBody>
      </p:sp>
      <p:pic>
        <p:nvPicPr>
          <p:cNvPr id="5"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34918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Carbon footprint calculator</a:t>
            </a:r>
            <a:endParaRPr lang="en-IN" b="1" dirty="0"/>
          </a:p>
        </p:txBody>
      </p:sp>
      <p:sp>
        <p:nvSpPr>
          <p:cNvPr id="3" name="Content Placeholder 2"/>
          <p:cNvSpPr>
            <a:spLocks noGrp="1"/>
          </p:cNvSpPr>
          <p:nvPr>
            <p:ph idx="1"/>
          </p:nvPr>
        </p:nvSpPr>
        <p:spPr/>
        <p:txBody>
          <a:bodyPr>
            <a:normAutofit fontScale="92500"/>
          </a:bodyPr>
          <a:lstStyle/>
          <a:p>
            <a:r>
              <a:rPr lang="en-US" dirty="0"/>
              <a:t>Estimate your personal or household greenhouse gas </a:t>
            </a:r>
            <a:r>
              <a:rPr lang="en-US" dirty="0" smtClean="0"/>
              <a:t>emissions.  </a:t>
            </a:r>
          </a:p>
          <a:p>
            <a:r>
              <a:rPr lang="en-US" dirty="0" smtClean="0">
                <a:hlinkClick r:id="rId2"/>
              </a:rPr>
              <a:t>https</a:t>
            </a:r>
            <a:r>
              <a:rPr lang="en-US" dirty="0">
                <a:hlinkClick r:id="rId2"/>
              </a:rPr>
              <a:t>://www.footprintcalculator.org</a:t>
            </a:r>
            <a:r>
              <a:rPr lang="en-US" dirty="0" smtClean="0">
                <a:hlinkClick r:id="rId2"/>
              </a:rPr>
              <a:t>/</a:t>
            </a:r>
            <a:endParaRPr lang="en-US" dirty="0" smtClean="0"/>
          </a:p>
          <a:p>
            <a:r>
              <a:rPr lang="en-US" dirty="0" smtClean="0"/>
              <a:t>This calculator takes into account: </a:t>
            </a:r>
          </a:p>
          <a:p>
            <a:pPr marL="514350" indent="-514350">
              <a:buFont typeface="+mj-lt"/>
              <a:buAutoNum type="arabicPeriod"/>
            </a:pPr>
            <a:r>
              <a:rPr lang="en-US" dirty="0"/>
              <a:t>Energy use (daily use habits and practice)</a:t>
            </a:r>
          </a:p>
          <a:p>
            <a:pPr marL="514350" indent="-514350">
              <a:buFont typeface="+mj-lt"/>
              <a:buAutoNum type="arabicPeriod"/>
            </a:pPr>
            <a:r>
              <a:rPr lang="en-US" dirty="0"/>
              <a:t>Transport (daily use habits and practice)</a:t>
            </a:r>
          </a:p>
          <a:p>
            <a:pPr marL="514350" indent="-514350">
              <a:buFont typeface="+mj-lt"/>
              <a:buAutoNum type="arabicPeriod"/>
            </a:pPr>
            <a:r>
              <a:rPr lang="en-US" dirty="0"/>
              <a:t>How responsibly or irresponsibly you dispose your waste (daily generation, disposal method) </a:t>
            </a:r>
            <a:endParaRPr lang="en-IN" dirty="0"/>
          </a:p>
          <a:p>
            <a:endParaRPr lang="en-IN" dirty="0"/>
          </a:p>
        </p:txBody>
      </p:sp>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113900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Natural Greenhouse </a:t>
            </a:r>
            <a:r>
              <a:rPr lang="en-US" b="1" dirty="0"/>
              <a:t>effect is crucial</a:t>
            </a:r>
            <a:endParaRPr lang="en-IN" b="1" dirty="0"/>
          </a:p>
        </p:txBody>
      </p:sp>
      <p:sp>
        <p:nvSpPr>
          <p:cNvPr id="4" name="Content Placeholder 3"/>
          <p:cNvSpPr>
            <a:spLocks noGrp="1"/>
          </p:cNvSpPr>
          <p:nvPr>
            <p:ph idx="1"/>
          </p:nvPr>
        </p:nvSpPr>
        <p:spPr>
          <a:xfrm>
            <a:off x="457200" y="1447800"/>
            <a:ext cx="8458200" cy="5029200"/>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These gases create a natural "blanket" around the Earth, trapping some of the heat from the sun and preventing it from escaping back into space.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natural greenhouse effect is crucial for maintaining a temperature that allows life to thrive on Earth</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Extra </a:t>
            </a:r>
            <a:r>
              <a:rPr lang="en-US" dirty="0">
                <a:latin typeface="Times New Roman" panose="02020603050405020304" pitchFamily="18" charset="0"/>
                <a:cs typeface="Times New Roman" panose="02020603050405020304" pitchFamily="18" charset="0"/>
              </a:rPr>
              <a:t>accumulation of gases enhances the natural greenhouse effect, leading to an increase in global temperatures.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phenomenon is commonly referred to as </a:t>
            </a:r>
            <a:r>
              <a:rPr lang="en-US" b="1" dirty="0" smtClean="0">
                <a:latin typeface="Times New Roman" panose="02020603050405020304" pitchFamily="18" charset="0"/>
                <a:cs typeface="Times New Roman" panose="02020603050405020304" pitchFamily="18" charset="0"/>
              </a:rPr>
              <a:t>‘global warming’ </a:t>
            </a:r>
            <a:r>
              <a:rPr lang="en-US" b="1" dirty="0">
                <a:latin typeface="Times New Roman" panose="02020603050405020304" pitchFamily="18" charset="0"/>
                <a:cs typeface="Times New Roman" panose="02020603050405020304" pitchFamily="18" charset="0"/>
              </a:rPr>
              <a:t>or </a:t>
            </a:r>
            <a:r>
              <a:rPr lang="en-US" b="1" dirty="0" smtClean="0">
                <a:latin typeface="Times New Roman" panose="02020603050405020304" pitchFamily="18" charset="0"/>
                <a:cs typeface="Times New Roman" panose="02020603050405020304" pitchFamily="18" charset="0"/>
              </a:rPr>
              <a:t>‘climate change’.</a:t>
            </a:r>
            <a:endParaRPr lang="en-IN" b="1"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5"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1987069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Green House Effect</a:t>
            </a:r>
            <a:endParaRPr lang="en-IN"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593272"/>
            <a:ext cx="8229600" cy="4907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0"/>
            <a:ext cx="1142976" cy="1142976"/>
          </a:xfrm>
          <a:prstGeom prst="rect">
            <a:avLst/>
          </a:prstGeom>
          <a:noFill/>
        </p:spPr>
      </p:pic>
    </p:spTree>
    <p:extLst>
      <p:ext uri="{BB962C8B-B14F-4D97-AF65-F5344CB8AC3E}">
        <p14:creationId xmlns:p14="http://schemas.microsoft.com/office/powerpoint/2010/main" xmlns="" val="2290638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Green House Gases </a:t>
            </a:r>
            <a:endParaRPr lang="en-IN" dirty="0"/>
          </a:p>
        </p:txBody>
      </p:sp>
      <p:sp>
        <p:nvSpPr>
          <p:cNvPr id="4" name="Content Placeholder 3"/>
          <p:cNvSpPr>
            <a:spLocks noGrp="1"/>
          </p:cNvSpPr>
          <p:nvPr>
            <p:ph idx="1"/>
          </p:nvPr>
        </p:nvSpPr>
        <p:spPr/>
        <p:txBody>
          <a:bodyPr/>
          <a:lstStyle/>
          <a:p>
            <a:r>
              <a:rPr lang="en-US" dirty="0"/>
              <a:t>Imagine the Earth is like a big, clear bubble, and this bubble lets sunlight in to keep everything warm. </a:t>
            </a:r>
            <a:endParaRPr lang="en-US" dirty="0" smtClean="0"/>
          </a:p>
          <a:p>
            <a:r>
              <a:rPr lang="en-US" dirty="0" smtClean="0"/>
              <a:t>Now</a:t>
            </a:r>
            <a:r>
              <a:rPr lang="en-US" dirty="0"/>
              <a:t>, when we do certain things like using cars, factories, and even when cows burp (yes, really!), we release tiny, invisible gases into the air. </a:t>
            </a:r>
            <a:endParaRPr lang="en-US" dirty="0" smtClean="0"/>
          </a:p>
          <a:p>
            <a:r>
              <a:rPr lang="en-US" dirty="0" smtClean="0"/>
              <a:t>These </a:t>
            </a:r>
            <a:r>
              <a:rPr lang="en-US" dirty="0"/>
              <a:t>gases are called "greenhouse gases."</a:t>
            </a:r>
            <a:endParaRPr lang="en-IN" dirty="0"/>
          </a:p>
          <a:p>
            <a:endParaRPr lang="en-IN" dirty="0"/>
          </a:p>
        </p:txBody>
      </p:sp>
      <p:pic>
        <p:nvPicPr>
          <p:cNvPr id="5"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1905834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304798"/>
            <a:ext cx="8305800" cy="6404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673707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457200"/>
            <a:ext cx="7086600" cy="5951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189430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
            <a:ext cx="8763000" cy="657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033726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060873" cy="6795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587092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Greenhouse </a:t>
            </a:r>
            <a:r>
              <a:rPr lang="en-US" b="1" dirty="0"/>
              <a:t>gases are necessary</a:t>
            </a:r>
            <a:endParaRPr lang="en-IN" b="1" dirty="0"/>
          </a:p>
        </p:txBody>
      </p:sp>
      <p:sp>
        <p:nvSpPr>
          <p:cNvPr id="4" name="Content Placeholder 3"/>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Greenhouse </a:t>
            </a:r>
            <a:r>
              <a:rPr lang="en-US" dirty="0">
                <a:latin typeface="Times New Roman" panose="02020603050405020304" pitchFamily="18" charset="0"/>
                <a:cs typeface="Times New Roman" panose="02020603050405020304" pitchFamily="18" charset="0"/>
              </a:rPr>
              <a:t>gases are necessary for life as we know it, it's essential to strike a balance.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Too </a:t>
            </a:r>
            <a:r>
              <a:rPr lang="en-US" dirty="0">
                <a:latin typeface="Times New Roman" panose="02020603050405020304" pitchFamily="18" charset="0"/>
                <a:cs typeface="Times New Roman" panose="02020603050405020304" pitchFamily="18" charset="0"/>
              </a:rPr>
              <a:t>much of these gases can cause the Earth to become warmer than it should </a:t>
            </a:r>
            <a:r>
              <a:rPr lang="en-US" dirty="0" smtClean="0">
                <a:latin typeface="Times New Roman" panose="02020603050405020304" pitchFamily="18" charset="0"/>
                <a:cs typeface="Times New Roman" panose="02020603050405020304" pitchFamily="18" charset="0"/>
              </a:rPr>
              <a:t>be.</a:t>
            </a:r>
          </a:p>
          <a:p>
            <a:r>
              <a:rPr lang="en-US" dirty="0" smtClean="0">
                <a:latin typeface="Times New Roman" panose="02020603050405020304" pitchFamily="18" charset="0"/>
                <a:cs typeface="Times New Roman" panose="02020603050405020304" pitchFamily="18" charset="0"/>
              </a:rPr>
              <a:t>leading to climate change, and causing various environmental issues. </a:t>
            </a:r>
          </a:p>
          <a:p>
            <a:r>
              <a:rPr lang="en-US" dirty="0" smtClean="0">
                <a:latin typeface="Times New Roman" panose="02020603050405020304" pitchFamily="18" charset="0"/>
                <a:cs typeface="Times New Roman" panose="02020603050405020304" pitchFamily="18" charset="0"/>
              </a:rPr>
              <a:t>It's </a:t>
            </a:r>
            <a:r>
              <a:rPr lang="en-US" dirty="0">
                <a:latin typeface="Times New Roman" panose="02020603050405020304" pitchFamily="18" charset="0"/>
                <a:cs typeface="Times New Roman" panose="02020603050405020304" pitchFamily="18" charset="0"/>
              </a:rPr>
              <a:t>important for us to be mindful of our activities and strive to reduce our impact on the environment to maintain a healthy balance.</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5" name="Picture 2" descr="C:\Users\HP\Desktop\images.jpg"/>
          <p:cNvPicPr>
            <a:picLocks noChangeAspect="1" noChangeArrowheads="1"/>
          </p:cNvPicPr>
          <p:nvPr/>
        </p:nvPicPr>
        <p:blipFill>
          <a:blip r:embed="rId2"/>
          <a:srcRect/>
          <a:stretch>
            <a:fillRect/>
          </a:stretch>
        </p:blipFill>
        <p:spPr bwMode="auto">
          <a:xfrm>
            <a:off x="8143892" y="5857892"/>
            <a:ext cx="1000108" cy="1000108"/>
          </a:xfrm>
          <a:prstGeom prst="rect">
            <a:avLst/>
          </a:prstGeom>
          <a:noFill/>
        </p:spPr>
      </p:pic>
    </p:spTree>
    <p:extLst>
      <p:ext uri="{BB962C8B-B14F-4D97-AF65-F5344CB8AC3E}">
        <p14:creationId xmlns:p14="http://schemas.microsoft.com/office/powerpoint/2010/main" xmlns="" val="840409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Let’s start this session with a </a:t>
            </a:r>
            <a:br>
              <a:rPr lang="en-US" b="1" dirty="0" smtClean="0"/>
            </a:br>
            <a:r>
              <a:rPr lang="en-US" b="1" dirty="0" smtClean="0"/>
              <a:t>simple breathing exercise </a:t>
            </a:r>
            <a:endParaRPr lang="en-IN" b="1" dirty="0">
              <a:solidFill>
                <a:srgbClr val="FF0000"/>
              </a:solidFill>
            </a:endParaRPr>
          </a:p>
        </p:txBody>
      </p:sp>
      <p:pic>
        <p:nvPicPr>
          <p:cNvPr id="1026" name="Picture 2" descr="C:\Users\admin\OneDrive\Desktop\23 - 30\Pictures\article-migration-image-what-is-pranayama-768x43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600200"/>
            <a:ext cx="8534400"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8339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Green House Gases</a:t>
            </a:r>
            <a:endParaRPr lang="en-IN" b="1" dirty="0"/>
          </a:p>
        </p:txBody>
      </p:sp>
      <p:sp>
        <p:nvSpPr>
          <p:cNvPr id="3" name="Content Placeholder 2"/>
          <p:cNvSpPr>
            <a:spLocks noGrp="1"/>
          </p:cNvSpPr>
          <p:nvPr>
            <p:ph idx="1"/>
          </p:nvPr>
        </p:nvSpPr>
        <p:spPr/>
        <p:txBody>
          <a:bodyPr>
            <a:normAutofit fontScale="92500"/>
          </a:bodyPr>
          <a:lstStyle/>
          <a:p>
            <a:r>
              <a:rPr lang="en-US" dirty="0" smtClean="0">
                <a:latin typeface="Times New Roman" panose="02020603050405020304" pitchFamily="18" charset="0"/>
                <a:cs typeface="Times New Roman" panose="02020603050405020304" pitchFamily="18" charset="0"/>
              </a:rPr>
              <a:t>Greenhouse </a:t>
            </a:r>
            <a:r>
              <a:rPr lang="en-US" dirty="0">
                <a:latin typeface="Times New Roman" panose="02020603050405020304" pitchFamily="18" charset="0"/>
                <a:cs typeface="Times New Roman" panose="02020603050405020304" pitchFamily="18" charset="0"/>
              </a:rPr>
              <a:t>gases include several different </a:t>
            </a:r>
            <a:r>
              <a:rPr lang="en-US" dirty="0" smtClean="0">
                <a:latin typeface="Times New Roman" panose="02020603050405020304" pitchFamily="18" charset="0"/>
                <a:cs typeface="Times New Roman" panose="02020603050405020304" pitchFamily="18" charset="0"/>
              </a:rPr>
              <a:t>gases.</a:t>
            </a:r>
          </a:p>
          <a:p>
            <a:r>
              <a:rPr lang="en-US" dirty="0" smtClean="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rPr>
              <a:t>of them are indeed essential for keeping our planet warm enough to support </a:t>
            </a:r>
            <a:r>
              <a:rPr lang="en-US" dirty="0" smtClean="0">
                <a:latin typeface="Times New Roman" panose="02020603050405020304" pitchFamily="18" charset="0"/>
                <a:cs typeface="Times New Roman" panose="02020603050405020304" pitchFamily="18" charset="0"/>
              </a:rPr>
              <a:t>life</a:t>
            </a:r>
          </a:p>
          <a:p>
            <a:r>
              <a:rPr lang="en-US" dirty="0" smtClean="0">
                <a:latin typeface="Times New Roman" panose="02020603050405020304" pitchFamily="18" charset="0"/>
                <a:cs typeface="Times New Roman" panose="02020603050405020304" pitchFamily="18" charset="0"/>
              </a:rPr>
              <a:t>But, too </a:t>
            </a:r>
            <a:r>
              <a:rPr lang="en-US" dirty="0">
                <a:latin typeface="Times New Roman" panose="02020603050405020304" pitchFamily="18" charset="0"/>
                <a:cs typeface="Times New Roman" panose="02020603050405020304" pitchFamily="18" charset="0"/>
              </a:rPr>
              <a:t>much of these gases can lead to problems. </a:t>
            </a:r>
            <a:r>
              <a:rPr lang="en-US" dirty="0" smtClean="0">
                <a:latin typeface="Times New Roman" panose="02020603050405020304" pitchFamily="18" charset="0"/>
                <a:cs typeface="Times New Roman" panose="02020603050405020304" pitchFamily="18" charset="0"/>
              </a:rPr>
              <a:t>Carbon </a:t>
            </a:r>
            <a:r>
              <a:rPr lang="en-US" dirty="0">
                <a:latin typeface="Times New Roman" panose="02020603050405020304" pitchFamily="18" charset="0"/>
                <a:cs typeface="Times New Roman" panose="02020603050405020304" pitchFamily="18" charset="0"/>
              </a:rPr>
              <a:t>dioxide (CO2) is one of the key greenhouse gases, but others include methane, water vapor, nitrous oxide, and ozone</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these things together make up our "carbon </a:t>
            </a:r>
            <a:r>
              <a:rPr lang="en-US" dirty="0" smtClean="0">
                <a:latin typeface="Times New Roman" panose="02020603050405020304" pitchFamily="18" charset="0"/>
                <a:cs typeface="Times New Roman" panose="02020603050405020304" pitchFamily="18" charset="0"/>
              </a:rPr>
              <a:t>footprint”. Major contributor is CO2.</a:t>
            </a:r>
            <a:endParaRPr lang="en-US" dirty="0">
              <a:latin typeface="Times New Roman" panose="02020603050405020304" pitchFamily="18" charset="0"/>
              <a:cs typeface="Times New Roman" panose="02020603050405020304" pitchFamily="18" charset="0"/>
            </a:endParaRPr>
          </a:p>
          <a:p>
            <a:endParaRPr lang="en-IN" dirty="0"/>
          </a:p>
          <a:p>
            <a:endParaRPr lang="en-IN" dirty="0"/>
          </a:p>
          <a:p>
            <a:endParaRPr lang="en-IN" dirty="0"/>
          </a:p>
        </p:txBody>
      </p:sp>
      <p:pic>
        <p:nvPicPr>
          <p:cNvPr id="4"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490314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Carrying Capacity </a:t>
            </a:r>
            <a:endParaRPr lang="en-IN" dirty="0"/>
          </a:p>
        </p:txBody>
      </p:sp>
      <p:pic>
        <p:nvPicPr>
          <p:cNvPr id="1027" name="Picture 3" descr="C:\Users\admin\OneDrive\Desktop\A23 - 30\Pictures\bus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1468581"/>
            <a:ext cx="7467600" cy="495957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3501751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a human activity</a:t>
            </a:r>
            <a:endParaRPr lang="en-IN" dirty="0"/>
          </a:p>
        </p:txBody>
      </p:sp>
      <p:pic>
        <p:nvPicPr>
          <p:cNvPr id="2050" name="Picture 2" descr="C:\Users\admin\OneDrive\Desktop\foot pr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9655" y="1524000"/>
            <a:ext cx="7467600" cy="497628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956615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What Is a Carbon Footprint? | Constell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76200"/>
            <a:ext cx="6324600" cy="65763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853349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We create CO2 – Directly &amp; Indirectly</a:t>
            </a:r>
            <a:endParaRPr lang="en-IN" b="1" dirty="0"/>
          </a:p>
        </p:txBody>
      </p:sp>
      <p:sp>
        <p:nvSpPr>
          <p:cNvPr id="4" name="Text Placeholder 3"/>
          <p:cNvSpPr>
            <a:spLocks noGrp="1"/>
          </p:cNvSpPr>
          <p:nvPr>
            <p:ph type="body" idx="1"/>
          </p:nvPr>
        </p:nvSpPr>
        <p:spPr/>
        <p:txBody>
          <a:bodyPr>
            <a:noAutofit/>
          </a:bodyPr>
          <a:lstStyle/>
          <a:p>
            <a:pPr algn="ctr"/>
            <a:r>
              <a:rPr lang="en-US" sz="3600" dirty="0" smtClean="0"/>
              <a:t>Directly</a:t>
            </a:r>
            <a:endParaRPr lang="en-IN" sz="3600" dirty="0"/>
          </a:p>
        </p:txBody>
      </p:sp>
      <p:sp>
        <p:nvSpPr>
          <p:cNvPr id="5" name="Content Placeholder 4"/>
          <p:cNvSpPr>
            <a:spLocks noGrp="1"/>
          </p:cNvSpPr>
          <p:nvPr>
            <p:ph sz="half" idx="2"/>
          </p:nvPr>
        </p:nvSpPr>
        <p:spPr>
          <a:xfrm>
            <a:off x="381000" y="2174874"/>
            <a:ext cx="4191000" cy="4302126"/>
          </a:xfrm>
        </p:spPr>
        <p:txBody>
          <a:bodyPr>
            <a:normAutofit fontScale="92500"/>
          </a:bodyPr>
          <a:lstStyle/>
          <a:p>
            <a:r>
              <a:rPr lang="en-US" b="1" dirty="0" smtClean="0">
                <a:latin typeface="Times New Roman" panose="02020603050405020304" pitchFamily="18" charset="0"/>
                <a:cs typeface="Times New Roman" panose="02020603050405020304" pitchFamily="18" charset="0"/>
              </a:rPr>
              <a:t>Directly:</a:t>
            </a:r>
            <a:r>
              <a:rPr lang="en-US" dirty="0" smtClean="0">
                <a:latin typeface="Times New Roman" panose="02020603050405020304" pitchFamily="18" charset="0"/>
                <a:cs typeface="Times New Roman" panose="02020603050405020304" pitchFamily="18" charset="0"/>
              </a:rPr>
              <a:t> when you:</a:t>
            </a:r>
          </a:p>
          <a:p>
            <a:r>
              <a:rPr lang="en-US" dirty="0" smtClean="0">
                <a:latin typeface="Times New Roman" panose="02020603050405020304" pitchFamily="18" charset="0"/>
                <a:cs typeface="Times New Roman" panose="02020603050405020304" pitchFamily="18" charset="0"/>
              </a:rPr>
              <a:t>Switch on lights, fans, TV, AC, computers, laptops, or use a car or bike that burn petrol / diesel. </a:t>
            </a:r>
          </a:p>
          <a:p>
            <a:r>
              <a:rPr lang="en-US" dirty="0" smtClean="0">
                <a:latin typeface="Times New Roman" panose="02020603050405020304" pitchFamily="18" charset="0"/>
                <a:cs typeface="Times New Roman" panose="02020603050405020304" pitchFamily="18" charset="0"/>
              </a:rPr>
              <a:t>Throw garbage </a:t>
            </a:r>
          </a:p>
          <a:p>
            <a:r>
              <a:rPr lang="en-US" dirty="0" smtClean="0">
                <a:latin typeface="Times New Roman" panose="02020603050405020304" pitchFamily="18" charset="0"/>
                <a:cs typeface="Times New Roman" panose="02020603050405020304" pitchFamily="18" charset="0"/>
              </a:rPr>
              <a:t>When you use chemical fertilizers and pesticides in farming</a:t>
            </a:r>
          </a:p>
          <a:p>
            <a:r>
              <a:rPr lang="en-US" dirty="0" smtClean="0">
                <a:latin typeface="Times New Roman" panose="02020603050405020304" pitchFamily="18" charset="0"/>
                <a:cs typeface="Times New Roman" panose="02020603050405020304" pitchFamily="18" charset="0"/>
              </a:rPr>
              <a:t>When you rear animals mostly in captivated conditions (for milk, chicken, mutton, beef etc.)</a:t>
            </a:r>
          </a:p>
          <a:p>
            <a:endParaRPr lang="en-IN" dirty="0"/>
          </a:p>
        </p:txBody>
      </p:sp>
      <p:sp>
        <p:nvSpPr>
          <p:cNvPr id="6" name="Text Placeholder 5"/>
          <p:cNvSpPr>
            <a:spLocks noGrp="1"/>
          </p:cNvSpPr>
          <p:nvPr>
            <p:ph type="body" sz="quarter" idx="3"/>
          </p:nvPr>
        </p:nvSpPr>
        <p:spPr/>
        <p:txBody>
          <a:bodyPr>
            <a:noAutofit/>
          </a:bodyPr>
          <a:lstStyle/>
          <a:p>
            <a:pPr algn="ctr"/>
            <a:r>
              <a:rPr lang="en-US" sz="3600" dirty="0" smtClean="0"/>
              <a:t>Indirectly </a:t>
            </a:r>
            <a:endParaRPr lang="en-IN" sz="3600" dirty="0"/>
          </a:p>
        </p:txBody>
      </p:sp>
      <p:sp>
        <p:nvSpPr>
          <p:cNvPr id="7" name="Content Placeholder 6"/>
          <p:cNvSpPr>
            <a:spLocks noGrp="1"/>
          </p:cNvSpPr>
          <p:nvPr>
            <p:ph sz="quarter" idx="4"/>
          </p:nvPr>
        </p:nvSpPr>
        <p:spPr>
          <a:xfrm>
            <a:off x="4645025" y="2209800"/>
            <a:ext cx="4346575" cy="4419600"/>
          </a:xfrm>
        </p:spPr>
        <p:txBody>
          <a:bodyPr>
            <a:normAutofit fontScale="92500" lnSpcReduction="10000"/>
          </a:bodyPr>
          <a:lstStyle/>
          <a:p>
            <a:r>
              <a:rPr lang="en-US" b="1" dirty="0" smtClean="0">
                <a:latin typeface="Times New Roman" panose="02020603050405020304" pitchFamily="18" charset="0"/>
                <a:cs typeface="Times New Roman" panose="02020603050405020304" pitchFamily="18" charset="0"/>
              </a:rPr>
              <a:t>Indirectly: </a:t>
            </a:r>
            <a:r>
              <a:rPr lang="en-US" dirty="0" smtClean="0">
                <a:latin typeface="Times New Roman" panose="02020603050405020304" pitchFamily="18" charset="0"/>
                <a:cs typeface="Times New Roman" panose="02020603050405020304" pitchFamily="18" charset="0"/>
              </a:rPr>
              <a:t>When you purchase items such as processed foods.</a:t>
            </a:r>
          </a:p>
          <a:p>
            <a:r>
              <a:rPr lang="en-US" dirty="0" smtClean="0">
                <a:latin typeface="Times New Roman" panose="02020603050405020304" pitchFamily="18" charset="0"/>
                <a:cs typeface="Times New Roman" panose="02020603050405020304" pitchFamily="18" charset="0"/>
              </a:rPr>
              <a:t>Or purchase a TV, AC, car or bike or a mobile phone, and so on. </a:t>
            </a:r>
          </a:p>
          <a:p>
            <a:r>
              <a:rPr lang="en-US" dirty="0" smtClean="0">
                <a:latin typeface="Times New Roman" panose="02020603050405020304" pitchFamily="18" charset="0"/>
                <a:cs typeface="Times New Roman" panose="02020603050405020304" pitchFamily="18" charset="0"/>
              </a:rPr>
              <a:t>The companies that manufacture these goods use a lot of power, and water. </a:t>
            </a:r>
          </a:p>
          <a:p>
            <a:r>
              <a:rPr lang="en-US" dirty="0" smtClean="0">
                <a:latin typeface="Times New Roman" panose="02020603050405020304" pitchFamily="18" charset="0"/>
                <a:cs typeface="Times New Roman" panose="02020603050405020304" pitchFamily="18" charset="0"/>
              </a:rPr>
              <a:t>They generate lots of waste, and pollution. </a:t>
            </a:r>
          </a:p>
          <a:p>
            <a:r>
              <a:rPr lang="en-US" dirty="0" smtClean="0">
                <a:latin typeface="Times New Roman" panose="02020603050405020304" pitchFamily="18" charset="0"/>
                <a:cs typeface="Times New Roman" panose="02020603050405020304" pitchFamily="18" charset="0"/>
              </a:rPr>
              <a:t>Their logistics, packaging and delivery to super markets and through online marketing cause huge CO2 emission.    </a:t>
            </a:r>
            <a:endParaRPr lang="en-IN" dirty="0">
              <a:latin typeface="Times New Roman" panose="02020603050405020304" pitchFamily="18" charset="0"/>
              <a:cs typeface="Times New Roman" panose="02020603050405020304" pitchFamily="18" charset="0"/>
            </a:endParaRPr>
          </a:p>
        </p:txBody>
      </p:sp>
      <p:pic>
        <p:nvPicPr>
          <p:cNvPr id="8" name="Picture 2" descr="C:\Users\HP\Desktop\images.jpg"/>
          <p:cNvPicPr>
            <a:picLocks noChangeAspect="1" noChangeArrowheads="1"/>
          </p:cNvPicPr>
          <p:nvPr/>
        </p:nvPicPr>
        <p:blipFill>
          <a:blip r:embed="rId2"/>
          <a:srcRect/>
          <a:stretch>
            <a:fillRect/>
          </a:stretch>
        </p:blipFill>
        <p:spPr bwMode="auto">
          <a:xfrm>
            <a:off x="8429644" y="6143644"/>
            <a:ext cx="714356" cy="714356"/>
          </a:xfrm>
          <a:prstGeom prst="rect">
            <a:avLst/>
          </a:prstGeom>
          <a:noFill/>
        </p:spPr>
      </p:pic>
    </p:spTree>
    <p:extLst>
      <p:ext uri="{BB962C8B-B14F-4D97-AF65-F5344CB8AC3E}">
        <p14:creationId xmlns:p14="http://schemas.microsoft.com/office/powerpoint/2010/main" xmlns="" val="1188526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7"/>
            <a:ext cx="8153400" cy="1409701"/>
          </a:xfrm>
        </p:spPr>
        <p:txBody>
          <a:bodyPr>
            <a:noAutofit/>
          </a:bodyPr>
          <a:lstStyle/>
          <a:p>
            <a:r>
              <a:rPr lang="en-US" sz="3600" dirty="0" smtClean="0"/>
              <a:t>Whenever we take resources from the environment, and dump waste in return we are causing carbon footprint</a:t>
            </a:r>
            <a:endParaRPr lang="en-IN" sz="3600" dirty="0"/>
          </a:p>
        </p:txBody>
      </p:sp>
      <p:sp>
        <p:nvSpPr>
          <p:cNvPr id="3" name="AutoShape 2" descr="The ecological footprint is a measure of the load imposed by a person...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447800"/>
            <a:ext cx="7924800" cy="5144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1224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020762"/>
          </a:xfrm>
        </p:spPr>
        <p:txBody>
          <a:bodyPr/>
          <a:lstStyle/>
          <a:p>
            <a:r>
              <a:rPr lang="en-US" dirty="0" smtClean="0"/>
              <a:t>Multiple footprints</a:t>
            </a:r>
            <a:endParaRPr lang="en-IN" dirty="0"/>
          </a:p>
        </p:txBody>
      </p:sp>
      <p:pic>
        <p:nvPicPr>
          <p:cNvPr id="3074" name="Picture 2" descr="C:\Users\admin\OneDrive\Desktop\foottt prin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1316182"/>
            <a:ext cx="7239000" cy="482367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3863507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839200" cy="1143000"/>
          </a:xfrm>
        </p:spPr>
        <p:txBody>
          <a:bodyPr>
            <a:noAutofit/>
          </a:bodyPr>
          <a:lstStyle/>
          <a:p>
            <a:r>
              <a:rPr lang="en-US" sz="3200" dirty="0" smtClean="0">
                <a:latin typeface="Times New Roman" panose="02020603050405020304" pitchFamily="18" charset="0"/>
                <a:cs typeface="Times New Roman" panose="02020603050405020304" pitchFamily="18" charset="0"/>
              </a:rPr>
              <a:t>Do NOT leave your impact here. It’s CLEAN. </a:t>
            </a:r>
            <a:br>
              <a:rPr lang="en-US" sz="3200" dirty="0" smtClean="0">
                <a:latin typeface="Times New Roman" panose="02020603050405020304" pitchFamily="18" charset="0"/>
                <a:cs typeface="Times New Roman" panose="02020603050405020304" pitchFamily="18" charset="0"/>
              </a:rPr>
            </a:br>
            <a:r>
              <a:rPr lang="en-US" sz="3200" u="sng" dirty="0" smtClean="0">
                <a:latin typeface="Times New Roman" panose="02020603050405020304" pitchFamily="18" charset="0"/>
                <a:cs typeface="Times New Roman" panose="02020603050405020304" pitchFamily="18" charset="0"/>
              </a:rPr>
              <a:t>Leave it clean for the next user, who may come here.  </a:t>
            </a:r>
            <a:endParaRPr lang="en-IN" sz="3200" u="sng"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114800" y="1524000"/>
            <a:ext cx="4876800" cy="4876800"/>
          </a:xfrm>
        </p:spPr>
        <p:txBody>
          <a:bodyPr>
            <a:normAutofit/>
          </a:bodyPr>
          <a:lstStyle/>
          <a:p>
            <a:r>
              <a:rPr lang="en-US" dirty="0" smtClean="0">
                <a:latin typeface="Times New Roman" panose="02020603050405020304" pitchFamily="18" charset="0"/>
                <a:cs typeface="Times New Roman" panose="02020603050405020304" pitchFamily="18" charset="0"/>
              </a:rPr>
              <a:t>Do NOT leave any footprint here.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Do NOT leave any impact of ‘</a:t>
            </a:r>
            <a:r>
              <a:rPr lang="en-US" i="1" dirty="0" smtClean="0">
                <a:latin typeface="Times New Roman" panose="02020603050405020304" pitchFamily="18" charset="0"/>
                <a:cs typeface="Times New Roman" panose="02020603050405020304" pitchFamily="18" charset="0"/>
              </a:rPr>
              <a:t>what you did here</a:t>
            </a:r>
            <a:r>
              <a:rPr lang="en-US" dirty="0" smtClean="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Do NOT leave your impact of having visited this place. Nobody is going to appreciate it. </a:t>
            </a:r>
            <a:r>
              <a:rPr lang="en-US" dirty="0" smtClean="0">
                <a:solidFill>
                  <a:srgbClr val="FF0000"/>
                </a:solidFill>
                <a:latin typeface="Times New Roman" panose="02020603050405020304" pitchFamily="18" charset="0"/>
                <a:cs typeface="Times New Roman" panose="02020603050405020304" pitchFamily="18" charset="0"/>
              </a:rPr>
              <a:t>Leave no foot print here. </a:t>
            </a:r>
            <a:endParaRPr lang="en-IN" dirty="0">
              <a:solidFill>
                <a:srgbClr val="FF0000"/>
              </a:solidFill>
              <a:latin typeface="Times New Roman" panose="02020603050405020304" pitchFamily="18" charset="0"/>
              <a:cs typeface="Times New Roman" panose="02020603050405020304" pitchFamily="18" charset="0"/>
            </a:endParaRPr>
          </a:p>
        </p:txBody>
      </p:sp>
      <p:pic>
        <p:nvPicPr>
          <p:cNvPr id="11267" name="Picture 3"/>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524000"/>
            <a:ext cx="3581400" cy="51914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C:\Users\HP\Desktop\images.jpg"/>
          <p:cNvPicPr>
            <a:picLocks noChangeAspect="1" noChangeArrowheads="1"/>
          </p:cNvPicPr>
          <p:nvPr/>
        </p:nvPicPr>
        <p:blipFill>
          <a:blip r:embed="rId3"/>
          <a:srcRect/>
          <a:stretch>
            <a:fillRect/>
          </a:stretch>
        </p:blipFill>
        <p:spPr bwMode="auto">
          <a:xfrm>
            <a:off x="8429644" y="6143644"/>
            <a:ext cx="714356" cy="714356"/>
          </a:xfrm>
          <a:prstGeom prst="rect">
            <a:avLst/>
          </a:prstGeom>
          <a:noFill/>
        </p:spPr>
      </p:pic>
    </p:spTree>
    <p:extLst>
      <p:ext uri="{BB962C8B-B14F-4D97-AF65-F5344CB8AC3E}">
        <p14:creationId xmlns:p14="http://schemas.microsoft.com/office/powerpoint/2010/main" xmlns="" val="1146836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What Is A Carbon Footprint? Reasons | How Can We Reduce Carbon Footpri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8382000" cy="628650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1914917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Múltiple Apto ideología explain the term carbon footprint esperanza  astronauta Desvia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304800"/>
            <a:ext cx="6248400" cy="62484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799182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latin typeface="Times New Roman" panose="02020603050405020304" pitchFamily="18" charset="0"/>
                <a:cs typeface="Times New Roman" panose="02020603050405020304" pitchFamily="18" charset="0"/>
              </a:rPr>
              <a:t>Inhale for three seconds, and exhale for three seconds (</a:t>
            </a:r>
            <a:r>
              <a:rPr lang="en-US" sz="3600" i="1" dirty="0" smtClean="0">
                <a:latin typeface="Times New Roman" panose="02020603050405020304" pitchFamily="18" charset="0"/>
                <a:cs typeface="Times New Roman" panose="02020603050405020304" pitchFamily="18" charset="0"/>
              </a:rPr>
              <a:t>be your real, normal self</a:t>
            </a:r>
            <a:r>
              <a:rPr lang="en-US" sz="3600" dirty="0" smtClean="0">
                <a:latin typeface="Times New Roman" panose="02020603050405020304" pitchFamily="18" charset="0"/>
                <a:cs typeface="Times New Roman" panose="02020603050405020304" pitchFamily="18" charset="0"/>
              </a:rPr>
              <a:t>) </a:t>
            </a:r>
            <a:endParaRPr lang="en-IN" sz="3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lnSpcReduction="10000"/>
          </a:bodyPr>
          <a:lstStyle/>
          <a:p>
            <a:r>
              <a:rPr lang="en-US" dirty="0" smtClean="0"/>
              <a:t>Inhale  - for 3 seconds (1,2,3) </a:t>
            </a:r>
          </a:p>
          <a:p>
            <a:r>
              <a:rPr lang="en-US" dirty="0" smtClean="0"/>
              <a:t>Exhale – for 3 seconds (1,2,3)  </a:t>
            </a:r>
          </a:p>
          <a:p>
            <a:r>
              <a:rPr lang="en-US" dirty="0"/>
              <a:t>Inhale  - for 3 seconds (1,2,3) </a:t>
            </a:r>
          </a:p>
          <a:p>
            <a:r>
              <a:rPr lang="en-US" dirty="0"/>
              <a:t>Exhale – for 3 seconds (1,2,3)  </a:t>
            </a:r>
            <a:endParaRPr lang="en-IN" dirty="0"/>
          </a:p>
          <a:p>
            <a:r>
              <a:rPr lang="en-US" dirty="0"/>
              <a:t>Inhale  - for 3 seconds (1,2,3) </a:t>
            </a:r>
          </a:p>
          <a:p>
            <a:r>
              <a:rPr lang="en-US" dirty="0"/>
              <a:t>Exhale – for 3 seconds (1,2,3)  </a:t>
            </a:r>
            <a:endParaRPr lang="en-IN" dirty="0"/>
          </a:p>
          <a:p>
            <a:r>
              <a:rPr lang="en-US" dirty="0" smtClean="0"/>
              <a:t>What happens when you inhale?</a:t>
            </a:r>
          </a:p>
          <a:p>
            <a:r>
              <a:rPr lang="en-US" dirty="0" smtClean="0"/>
              <a:t>What happens when you exhale? </a:t>
            </a:r>
            <a:endParaRPr lang="en-IN" dirty="0"/>
          </a:p>
        </p:txBody>
      </p:sp>
      <p:pic>
        <p:nvPicPr>
          <p:cNvPr id="5"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1596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What Lies Ahead: Addressing the Urgency of Emission Reduction for Carbon  Footprints and Climate Futur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56855" y="76199"/>
            <a:ext cx="6629400" cy="662940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906008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Being Carbon Neutral</a:t>
            </a:r>
            <a:endParaRPr lang="en-IN" dirty="0"/>
          </a:p>
        </p:txBody>
      </p:sp>
      <p:sp>
        <p:nvSpPr>
          <p:cNvPr id="4" name="Content Placeholder 3"/>
          <p:cNvSpPr>
            <a:spLocks noGrp="1"/>
          </p:cNvSpPr>
          <p:nvPr>
            <p:ph idx="1"/>
          </p:nvPr>
        </p:nvSpPr>
        <p:spPr/>
        <p:txBody>
          <a:bodyPr>
            <a:normAutofit lnSpcReduction="10000"/>
          </a:bodyPr>
          <a:lstStyle/>
          <a:p>
            <a:pPr lvl="0"/>
            <a:r>
              <a:rPr lang="en-IN" b="1" dirty="0"/>
              <a:t>Carbon neutral </a:t>
            </a:r>
            <a:r>
              <a:rPr lang="en-IN" dirty="0"/>
              <a:t>means that any CO</a:t>
            </a:r>
            <a:r>
              <a:rPr lang="en-IN" baseline="-25000" dirty="0"/>
              <a:t>2</a:t>
            </a:r>
            <a:r>
              <a:rPr lang="en-IN" dirty="0"/>
              <a:t> released into the atmosphere from a company's activities is balanced by an equivalent amount being removed.</a:t>
            </a:r>
          </a:p>
          <a:p>
            <a:pPr lvl="0"/>
            <a:r>
              <a:rPr lang="en-IN" b="1" dirty="0"/>
              <a:t>Climate positive </a:t>
            </a:r>
            <a:r>
              <a:rPr lang="en-IN" dirty="0"/>
              <a:t>means that activity goes beyond achieving net-zero carbon emissions to create an environmental benefit by removing additional carbon dioxide from the atmosphere.</a:t>
            </a:r>
          </a:p>
          <a:p>
            <a:endParaRPr lang="en-IN" dirty="0"/>
          </a:p>
        </p:txBody>
      </p:sp>
      <p:pic>
        <p:nvPicPr>
          <p:cNvPr id="5"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085231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Is ‘zero-emission’ possible?</a:t>
            </a:r>
            <a:endParaRPr lang="en-IN" b="1" dirty="0"/>
          </a:p>
        </p:txBody>
      </p:sp>
      <p:sp>
        <p:nvSpPr>
          <p:cNvPr id="3" name="Content Placeholder 2"/>
          <p:cNvSpPr>
            <a:spLocks noGrp="1"/>
          </p:cNvSpPr>
          <p:nvPr>
            <p:ph idx="1"/>
          </p:nvPr>
        </p:nvSpPr>
        <p:spPr/>
        <p:txBody>
          <a:bodyPr/>
          <a:lstStyle/>
          <a:p>
            <a:r>
              <a:rPr lang="en-IN" b="1" dirty="0">
                <a:latin typeface="Times New Roman" pitchFamily="18" charset="0"/>
                <a:cs typeface="Times New Roman" pitchFamily="18" charset="0"/>
              </a:rPr>
              <a:t>It is impossible to generate zero-carbon emissions; </a:t>
            </a:r>
            <a:r>
              <a:rPr lang="en-IN" dirty="0">
                <a:latin typeface="Times New Roman" pitchFamily="18" charset="0"/>
                <a:cs typeface="Times New Roman" pitchFamily="18" charset="0"/>
              </a:rPr>
              <a:t>therefore, offsetting is a viable approach to become </a:t>
            </a:r>
            <a:r>
              <a:rPr lang="en-IN" dirty="0" smtClean="0">
                <a:latin typeface="Times New Roman" pitchFamily="18" charset="0"/>
                <a:cs typeface="Times New Roman" pitchFamily="18" charset="0"/>
              </a:rPr>
              <a:t>carbon-neutral</a:t>
            </a:r>
            <a:r>
              <a:rPr lang="en-IN" dirty="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A company putting in efforts to offset your </a:t>
            </a:r>
            <a:r>
              <a:rPr lang="en-IN" dirty="0">
                <a:latin typeface="Times New Roman" pitchFamily="18" charset="0"/>
                <a:cs typeface="Times New Roman" pitchFamily="18" charset="0"/>
              </a:rPr>
              <a:t>carbon emissions sends a strong message to </a:t>
            </a:r>
            <a:r>
              <a:rPr lang="en-IN" dirty="0" smtClean="0">
                <a:latin typeface="Times New Roman" pitchFamily="18" charset="0"/>
                <a:cs typeface="Times New Roman" pitchFamily="18" charset="0"/>
              </a:rPr>
              <a:t>the community</a:t>
            </a:r>
            <a:r>
              <a:rPr lang="en-IN" dirty="0">
                <a:latin typeface="Times New Roman" pitchFamily="18" charset="0"/>
                <a:cs typeface="Times New Roman" pitchFamily="18" charset="0"/>
              </a:rPr>
              <a:t>, that </a:t>
            </a:r>
            <a:r>
              <a:rPr lang="en-IN" dirty="0" smtClean="0">
                <a:latin typeface="Times New Roman" pitchFamily="18" charset="0"/>
                <a:cs typeface="Times New Roman" pitchFamily="18" charset="0"/>
              </a:rPr>
              <a:t>this company is committed </a:t>
            </a:r>
            <a:r>
              <a:rPr lang="en-IN" dirty="0">
                <a:latin typeface="Times New Roman" pitchFamily="18" charset="0"/>
                <a:cs typeface="Times New Roman" pitchFamily="18" charset="0"/>
              </a:rPr>
              <a:t>to paving the way for a sustainable future. </a:t>
            </a:r>
          </a:p>
        </p:txBody>
      </p:sp>
      <p:pic>
        <p:nvPicPr>
          <p:cNvPr id="4"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1308405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a:r>
            <a:br>
              <a:rPr lang="en-IN" b="1" dirty="0" smtClean="0"/>
            </a:br>
            <a:r>
              <a:rPr lang="en-IN" b="1" dirty="0" smtClean="0"/>
              <a:t>What </a:t>
            </a:r>
            <a:r>
              <a:rPr lang="en-IN" b="1" dirty="0"/>
              <a:t>is the difference between </a:t>
            </a:r>
            <a:r>
              <a:rPr lang="en-IN" dirty="0"/>
              <a:t>Carbon neutral and Net-zero</a:t>
            </a:r>
            <a:r>
              <a:rPr lang="en-IN" b="1" dirty="0"/>
              <a:t>?</a:t>
            </a:r>
            <a:br>
              <a:rPr lang="en-IN" b="1" dirty="0"/>
            </a:br>
            <a:endParaRPr lang="en-IN" dirty="0"/>
          </a:p>
        </p:txBody>
      </p:sp>
      <p:sp>
        <p:nvSpPr>
          <p:cNvPr id="3" name="Content Placeholder 2"/>
          <p:cNvSpPr>
            <a:spLocks noGrp="1"/>
          </p:cNvSpPr>
          <p:nvPr>
            <p:ph idx="1"/>
          </p:nvPr>
        </p:nvSpPr>
        <p:spPr/>
        <p:txBody>
          <a:bodyPr>
            <a:normAutofit fontScale="92500" lnSpcReduction="10000"/>
          </a:bodyPr>
          <a:lstStyle/>
          <a:p>
            <a:r>
              <a:rPr lang="en-IN" dirty="0"/>
              <a:t>As established previously, carbon-neutral and net-zero are two similar terms. In both cases, </a:t>
            </a:r>
            <a:r>
              <a:rPr lang="en-IN" b="1" dirty="0"/>
              <a:t>companies are working to reduce and balance their carbon footprint</a:t>
            </a:r>
            <a:r>
              <a:rPr lang="en-IN" b="1" dirty="0" smtClean="0"/>
              <a:t>.</a:t>
            </a:r>
          </a:p>
          <a:p>
            <a:r>
              <a:rPr lang="en-IN" dirty="0"/>
              <a:t>For example, a company's building running entirely on solar, and using zero fossil fuels can label its energy as “zero carbon.”</a:t>
            </a:r>
          </a:p>
          <a:p>
            <a:r>
              <a:rPr lang="en-IN" dirty="0"/>
              <a:t>. </a:t>
            </a:r>
            <a:r>
              <a:rPr lang="en-IN"/>
              <a:t>In other words,</a:t>
            </a:r>
            <a:r>
              <a:rPr lang="en-IN" b="1"/>
              <a:t> net-zero</a:t>
            </a:r>
            <a:r>
              <a:rPr lang="en-IN"/>
              <a:t> describes the point in time where </a:t>
            </a:r>
            <a:r>
              <a:rPr lang="en-IN" b="1"/>
              <a:t>humans stop adding to the burden of climate-heating gases in the atmosphere</a:t>
            </a:r>
            <a:r>
              <a:rPr lang="en-IN"/>
              <a:t>. </a:t>
            </a:r>
          </a:p>
          <a:p>
            <a:endParaRPr lang="en-IN"/>
          </a:p>
        </p:txBody>
      </p:sp>
      <p:pic>
        <p:nvPicPr>
          <p:cNvPr id="4"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3070058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Other expressions we come across</a:t>
            </a:r>
            <a:endParaRPr lang="en-IN" dirty="0"/>
          </a:p>
        </p:txBody>
      </p:sp>
      <p:sp>
        <p:nvSpPr>
          <p:cNvPr id="3" name="Content Placeholder 2"/>
          <p:cNvSpPr>
            <a:spLocks noGrp="1"/>
          </p:cNvSpPr>
          <p:nvPr>
            <p:ph idx="1"/>
          </p:nvPr>
        </p:nvSpPr>
        <p:spPr>
          <a:xfrm>
            <a:off x="457200" y="1600200"/>
            <a:ext cx="8305800" cy="4724400"/>
          </a:xfrm>
        </p:spPr>
        <p:txBody>
          <a:bodyPr>
            <a:normAutofit fontScale="85000" lnSpcReduction="20000"/>
          </a:bodyPr>
          <a:lstStyle/>
          <a:p>
            <a:pPr lvl="0"/>
            <a:r>
              <a:rPr lang="en-IN" b="1" dirty="0"/>
              <a:t>Net-Zero carbon emissions</a:t>
            </a:r>
            <a:r>
              <a:rPr lang="en-IN" dirty="0"/>
              <a:t> mean that an activity releases net-zero carbon emissions into the atmosphere.</a:t>
            </a:r>
          </a:p>
          <a:p>
            <a:pPr lvl="0"/>
            <a:r>
              <a:rPr lang="en-IN" b="1" dirty="0"/>
              <a:t>Net-Zero emissions</a:t>
            </a:r>
            <a:r>
              <a:rPr lang="en-IN" dirty="0"/>
              <a:t> balance the whole amount of greenhouse gas (GHG) released and the amount removed from the atmosphere. </a:t>
            </a:r>
            <a:endParaRPr lang="en-IN" dirty="0" smtClean="0"/>
          </a:p>
          <a:p>
            <a:r>
              <a:rPr lang="en-IN" b="1" dirty="0"/>
              <a:t>A net zero lifestyle </a:t>
            </a:r>
            <a:r>
              <a:rPr lang="en-IN" dirty="0"/>
              <a:t>refers to reducing greenhouse gas emissions to a level where any remaining emissions are offset by measures such as carbon sequestration or investing in renewable energy projects</a:t>
            </a:r>
            <a:r>
              <a:rPr lang="en-IN" dirty="0" smtClean="0"/>
              <a:t>.</a:t>
            </a:r>
          </a:p>
          <a:p>
            <a:r>
              <a:rPr lang="en-IN" dirty="0"/>
              <a:t>In other words,</a:t>
            </a:r>
            <a:r>
              <a:rPr lang="en-IN" b="1" dirty="0"/>
              <a:t> net-zero</a:t>
            </a:r>
            <a:r>
              <a:rPr lang="en-IN" dirty="0"/>
              <a:t> describes the point in time where </a:t>
            </a:r>
            <a:r>
              <a:rPr lang="en-IN" b="1" dirty="0"/>
              <a:t>humans stop adding to the burden of climate-heating gases in the atmosphere</a:t>
            </a:r>
            <a:r>
              <a:rPr lang="en-IN" dirty="0"/>
              <a:t>. </a:t>
            </a:r>
          </a:p>
          <a:p>
            <a:endParaRPr lang="en-IN" b="1" dirty="0"/>
          </a:p>
          <a:p>
            <a:pPr lvl="0"/>
            <a:endParaRPr lang="en-IN" dirty="0"/>
          </a:p>
          <a:p>
            <a:endParaRPr lang="en-IN" dirty="0"/>
          </a:p>
        </p:txBody>
      </p:sp>
      <p:pic>
        <p:nvPicPr>
          <p:cNvPr id="4" name="Picture 2" descr="C:\Users\HP\Desktop\images.jpg"/>
          <p:cNvPicPr>
            <a:picLocks noChangeAspect="1" noChangeArrowheads="1"/>
          </p:cNvPicPr>
          <p:nvPr/>
        </p:nvPicPr>
        <p:blipFill>
          <a:blip r:embed="rId2"/>
          <a:srcRect/>
          <a:stretch>
            <a:fillRect/>
          </a:stretch>
        </p:blipFill>
        <p:spPr bwMode="auto">
          <a:xfrm>
            <a:off x="8143892" y="5857892"/>
            <a:ext cx="1000108" cy="1000108"/>
          </a:xfrm>
          <a:prstGeom prst="rect">
            <a:avLst/>
          </a:prstGeom>
          <a:noFill/>
        </p:spPr>
      </p:pic>
    </p:spTree>
    <p:extLst>
      <p:ext uri="{BB962C8B-B14F-4D97-AF65-F5344CB8AC3E}">
        <p14:creationId xmlns:p14="http://schemas.microsoft.com/office/powerpoint/2010/main" xmlns="" val="1448948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Carbon </a:t>
            </a:r>
            <a:r>
              <a:rPr lang="en-IN" b="1" dirty="0"/>
              <a:t>neutrality</a:t>
            </a:r>
            <a:endParaRPr lang="en-IN" dirty="0"/>
          </a:p>
        </p:txBody>
      </p:sp>
      <p:sp>
        <p:nvSpPr>
          <p:cNvPr id="3" name="Content Placeholder 2"/>
          <p:cNvSpPr>
            <a:spLocks noGrp="1"/>
          </p:cNvSpPr>
          <p:nvPr>
            <p:ph idx="1"/>
          </p:nvPr>
        </p:nvSpPr>
        <p:spPr/>
        <p:txBody>
          <a:bodyPr>
            <a:normAutofit lnSpcReduction="10000"/>
          </a:bodyPr>
          <a:lstStyle/>
          <a:p>
            <a:r>
              <a:rPr lang="en-IN" dirty="0"/>
              <a:t>By definition, </a:t>
            </a:r>
            <a:r>
              <a:rPr lang="en-IN" b="1" dirty="0"/>
              <a:t>carbon-neutral (or carbon neutrality) is the balance between emitting carbon and absorbing carbon emissions from carbon sinks</a:t>
            </a:r>
            <a:r>
              <a:rPr lang="en-IN" dirty="0"/>
              <a:t>. </a:t>
            </a:r>
            <a:endParaRPr lang="en-IN" dirty="0" smtClean="0"/>
          </a:p>
          <a:p>
            <a:r>
              <a:rPr lang="en-IN" dirty="0" smtClean="0"/>
              <a:t>Or </a:t>
            </a:r>
            <a:r>
              <a:rPr lang="en-IN" dirty="0"/>
              <a:t>simply, eliminate all carbon emissions altogether. Carbon sinks are any systems that absorb more carbon than they emit, such as forests, soils and oceans. </a:t>
            </a:r>
            <a:endParaRPr lang="en-IN" dirty="0" smtClean="0"/>
          </a:p>
          <a:p>
            <a:r>
              <a:rPr lang="en-IN" dirty="0" smtClean="0"/>
              <a:t>That goes with: ‘Plant more trees’.</a:t>
            </a:r>
            <a:endParaRPr lang="en-IN" dirty="0"/>
          </a:p>
          <a:p>
            <a:pPr marL="0" indent="0">
              <a:buNone/>
            </a:pPr>
            <a:endParaRPr lang="en-IN" dirty="0"/>
          </a:p>
        </p:txBody>
      </p:sp>
      <p:pic>
        <p:nvPicPr>
          <p:cNvPr id="4"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808767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Causative Factors </a:t>
            </a:r>
            <a:endParaRPr lang="en-US" b="1" dirty="0"/>
          </a:p>
        </p:txBody>
      </p:sp>
      <p:sp>
        <p:nvSpPr>
          <p:cNvPr id="3" name="Content Placeholder 2"/>
          <p:cNvSpPr>
            <a:spLocks noGrp="1"/>
          </p:cNvSpPr>
          <p:nvPr>
            <p:ph idx="1"/>
          </p:nvPr>
        </p:nvSpPr>
        <p:spPr/>
        <p:txBody>
          <a:bodyPr>
            <a:normAutofit fontScale="62500" lnSpcReduction="20000"/>
          </a:bodyPr>
          <a:lstStyle/>
          <a:p>
            <a:r>
              <a:rPr lang="en-US" sz="4500" dirty="0" smtClean="0"/>
              <a:t>Several factors can contribute to carbon emissions. </a:t>
            </a:r>
          </a:p>
          <a:p>
            <a:r>
              <a:rPr lang="en-US" b="1" dirty="0" smtClean="0"/>
              <a:t>Cooking Practices:</a:t>
            </a:r>
            <a:r>
              <a:rPr lang="en-US" dirty="0" smtClean="0"/>
              <a:t> Traditional cooking methods using solid fuels like wood, dung, or crop residues can release a significant amount of carbon emissions.</a:t>
            </a:r>
          </a:p>
          <a:p>
            <a:r>
              <a:rPr lang="en-US" b="1" dirty="0" smtClean="0"/>
              <a:t>Agricultural Practices:</a:t>
            </a:r>
            <a:r>
              <a:rPr lang="en-US" dirty="0" smtClean="0"/>
              <a:t> The use of inefficient or traditional farming techniques, including burning crop residues and using fossil fuels for machinery, contributes to carbon emissions.</a:t>
            </a:r>
          </a:p>
          <a:p>
            <a:r>
              <a:rPr lang="en-US" b="1" dirty="0" smtClean="0"/>
              <a:t>Deforestation:</a:t>
            </a:r>
            <a:r>
              <a:rPr lang="en-US" dirty="0" smtClean="0"/>
              <a:t> Cutting down trees for firewood or clearing land for agriculture reduces the number of trees that can absorb carbon dioxide from the air.</a:t>
            </a:r>
          </a:p>
          <a:p>
            <a:r>
              <a:rPr lang="en-US" b="1" dirty="0" smtClean="0"/>
              <a:t>Transportation:</a:t>
            </a:r>
            <a:r>
              <a:rPr lang="en-US" dirty="0" smtClean="0"/>
              <a:t> The use of fossil fuel-powered vehicles for commuting, transporting goods, or agricultural activities can contribute to carbon emissions.</a:t>
            </a:r>
          </a:p>
          <a:p>
            <a:r>
              <a:rPr lang="en-US" b="1" dirty="0" smtClean="0"/>
              <a:t>Waste Management:</a:t>
            </a:r>
            <a:r>
              <a:rPr lang="en-US" dirty="0" smtClean="0"/>
              <a:t> Improper disposal of waste, especially organic waste, in open areas or through burning can release carbon dioxide and other pollutants.</a:t>
            </a:r>
          </a:p>
          <a:p>
            <a:endParaRPr lang="en-US" dirty="0"/>
          </a:p>
        </p:txBody>
      </p:sp>
      <p:pic>
        <p:nvPicPr>
          <p:cNvPr id="4"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3898539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a:t>
            </a:r>
            <a:endParaRPr lang="en-US" dirty="0"/>
          </a:p>
        </p:txBody>
      </p:sp>
      <p:sp>
        <p:nvSpPr>
          <p:cNvPr id="3" name="Content Placeholder 2"/>
          <p:cNvSpPr>
            <a:spLocks noGrp="1"/>
          </p:cNvSpPr>
          <p:nvPr>
            <p:ph idx="1"/>
          </p:nvPr>
        </p:nvSpPr>
        <p:spPr>
          <a:xfrm>
            <a:off x="457200" y="1500174"/>
            <a:ext cx="8329642" cy="4714908"/>
          </a:xfrm>
        </p:spPr>
        <p:txBody>
          <a:bodyPr>
            <a:noAutofit/>
          </a:bodyPr>
          <a:lstStyle/>
          <a:p>
            <a:r>
              <a:rPr lang="en-US" sz="1800" b="1" dirty="0" smtClean="0"/>
              <a:t>Energy Sources:</a:t>
            </a:r>
            <a:r>
              <a:rPr lang="en-US" sz="1800" dirty="0" smtClean="0"/>
              <a:t> Reliance on non-renewable energy sources like coal and inefficient biomass for lighting and heating contributes to carbon emissions.</a:t>
            </a:r>
          </a:p>
          <a:p>
            <a:r>
              <a:rPr lang="en-US" sz="1800" b="1" dirty="0" smtClean="0"/>
              <a:t>Industrial Activities:</a:t>
            </a:r>
            <a:r>
              <a:rPr lang="en-US" sz="1800" dirty="0" smtClean="0"/>
              <a:t> Small-scale industries or cottage industries that use fossil fuels as an energy source or engage in activities with high carbon intensity contribute to emissions.</a:t>
            </a:r>
          </a:p>
          <a:p>
            <a:r>
              <a:rPr lang="en-US" sz="1800" b="1" dirty="0" smtClean="0"/>
              <a:t>Livestock Farming:</a:t>
            </a:r>
            <a:r>
              <a:rPr lang="en-US" sz="1800" dirty="0" smtClean="0"/>
              <a:t> Methane, a potent greenhouse gas, is released during the digestion process of livestock such as cows. Inefficient livestock management practices can contribute to increased methane emissions.</a:t>
            </a:r>
          </a:p>
          <a:p>
            <a:r>
              <a:rPr lang="en-US" sz="1800" b="1" dirty="0" smtClean="0"/>
              <a:t>Land Use Changes:</a:t>
            </a:r>
            <a:r>
              <a:rPr lang="en-US" sz="1800" dirty="0" smtClean="0"/>
              <a:t> Converting natural landscapes into urban or agricultural areas can release stored carbon in the soil and vegetation.</a:t>
            </a:r>
          </a:p>
          <a:p>
            <a:r>
              <a:rPr lang="en-US" sz="1800" b="1" dirty="0" smtClean="0"/>
              <a:t>Traditional Brick Kilns:</a:t>
            </a:r>
            <a:r>
              <a:rPr lang="en-US" sz="1800" dirty="0" smtClean="0"/>
              <a:t> In some villages, traditional brick-making methods involve burning large amounts of wood or coal, releasing substantial carbon emissions.</a:t>
            </a:r>
          </a:p>
          <a:p>
            <a:r>
              <a:rPr lang="en-US" sz="1800" dirty="0" smtClean="0"/>
              <a:t>Addressing these factors may involve adopting cleaner cooking technologies, promoting sustainable agricultural practices, reforestation efforts, encouraging public transportation, and promoting renewable energy sources, among other measures.</a:t>
            </a:r>
          </a:p>
          <a:p>
            <a:endParaRPr lang="en-US" sz="1800" dirty="0"/>
          </a:p>
        </p:txBody>
      </p:sp>
      <p:pic>
        <p:nvPicPr>
          <p:cNvPr id="4"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3387236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t>
            </a:r>
            <a:endParaRPr lang="en-US" dirty="0"/>
          </a:p>
        </p:txBody>
      </p:sp>
      <p:sp>
        <p:nvSpPr>
          <p:cNvPr id="3" name="Content Placeholder 2"/>
          <p:cNvSpPr>
            <a:spLocks noGrp="1"/>
          </p:cNvSpPr>
          <p:nvPr>
            <p:ph idx="1"/>
          </p:nvPr>
        </p:nvSpPr>
        <p:spPr>
          <a:xfrm>
            <a:off x="457200" y="1600200"/>
            <a:ext cx="8401080" cy="5043510"/>
          </a:xfrm>
        </p:spPr>
        <p:txBody>
          <a:bodyPr>
            <a:normAutofit fontScale="62500" lnSpcReduction="20000"/>
          </a:bodyPr>
          <a:lstStyle/>
          <a:p>
            <a:r>
              <a:rPr lang="en-US" sz="3500" b="1" dirty="0" smtClean="0"/>
              <a:t>Biomass Burning for Crop Residue:</a:t>
            </a:r>
            <a:r>
              <a:rPr lang="en-US" sz="3500" dirty="0" smtClean="0"/>
              <a:t> Burning crop residues in the fields after harvest, instead of incorporating them into the soil, releases carbon and other pollutants into the atmosphere.</a:t>
            </a:r>
          </a:p>
          <a:p>
            <a:r>
              <a:rPr lang="en-US" sz="3500" b="1" dirty="0" smtClean="0"/>
              <a:t>Inefficient Traditional Stoves:</a:t>
            </a:r>
            <a:r>
              <a:rPr lang="en-US" sz="3500" dirty="0" smtClean="0"/>
              <a:t> Continued use of traditional, inefficient stoves for cooking that burn biomass fuels can result in higher carbon emissions compared to more modern and cleaner alternatives.</a:t>
            </a:r>
          </a:p>
          <a:p>
            <a:r>
              <a:rPr lang="en-US" sz="3500" b="1" dirty="0" smtClean="0"/>
              <a:t>Mining Activities:</a:t>
            </a:r>
            <a:r>
              <a:rPr lang="en-US" sz="3500" dirty="0" smtClean="0"/>
              <a:t> If the village is engaged in mining activities, the extraction and processing of minerals can involve the use of fossil fuels, contributing to carbon emissions.</a:t>
            </a:r>
          </a:p>
          <a:p>
            <a:r>
              <a:rPr lang="en-US" sz="3500" b="1" dirty="0" smtClean="0"/>
              <a:t>Lack of Waste Recycling:</a:t>
            </a:r>
            <a:r>
              <a:rPr lang="en-US" sz="3500" dirty="0" smtClean="0"/>
              <a:t> When waste, including plastics and other non-biodegradable materials, is not recycled or managed properly, it can decompose and release greenhouse gases like methane.</a:t>
            </a:r>
          </a:p>
          <a:p>
            <a:r>
              <a:rPr lang="en-US" sz="3500" b="1" dirty="0" smtClean="0"/>
              <a:t>Water and Sanitation Practices:</a:t>
            </a:r>
            <a:r>
              <a:rPr lang="en-US" sz="3500" dirty="0" smtClean="0"/>
              <a:t> Inadequate sewage treatment and water sanitation practices can lead to the release of methane and carbon dioxide during the decomposition of organic matter in water bodies.</a:t>
            </a:r>
          </a:p>
          <a:p>
            <a:endParaRPr lang="en-US" dirty="0"/>
          </a:p>
        </p:txBody>
      </p:sp>
      <p:pic>
        <p:nvPicPr>
          <p:cNvPr id="4" name="Picture 2" descr="C:\Users\HP\Desktop\images.jpg"/>
          <p:cNvPicPr>
            <a:picLocks noChangeAspect="1" noChangeArrowheads="1"/>
          </p:cNvPicPr>
          <p:nvPr/>
        </p:nvPicPr>
        <p:blipFill>
          <a:blip r:embed="rId2"/>
          <a:srcRect/>
          <a:stretch>
            <a:fillRect/>
          </a:stretch>
        </p:blipFill>
        <p:spPr bwMode="auto">
          <a:xfrm>
            <a:off x="8001024" y="71414"/>
            <a:ext cx="1142976" cy="1142976"/>
          </a:xfrm>
          <a:prstGeom prst="rect">
            <a:avLst/>
          </a:prstGeom>
          <a:noFill/>
        </p:spPr>
      </p:pic>
    </p:spTree>
    <p:extLst>
      <p:ext uri="{BB962C8B-B14F-4D97-AF65-F5344CB8AC3E}">
        <p14:creationId xmlns:p14="http://schemas.microsoft.com/office/powerpoint/2010/main" xmlns="" val="2857439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Offsetting</a:t>
            </a:r>
            <a:endParaRPr lang="en-US" b="1" dirty="0"/>
          </a:p>
        </p:txBody>
      </p:sp>
      <p:sp>
        <p:nvSpPr>
          <p:cNvPr id="3" name="Content Placeholder 2"/>
          <p:cNvSpPr>
            <a:spLocks noGrp="1"/>
          </p:cNvSpPr>
          <p:nvPr>
            <p:ph idx="1"/>
          </p:nvPr>
        </p:nvSpPr>
        <p:spPr/>
        <p:txBody>
          <a:bodyPr/>
          <a:lstStyle/>
          <a:p>
            <a:r>
              <a:rPr lang="en-US" dirty="0" smtClean="0"/>
              <a:t>Addressing these factors involves promoting sustainable agricultural practices, planting more trees, encouraging the use of improved </a:t>
            </a:r>
            <a:r>
              <a:rPr lang="en-US" dirty="0" err="1" smtClean="0"/>
              <a:t>cookstoves</a:t>
            </a:r>
            <a:r>
              <a:rPr lang="en-US" dirty="0" smtClean="0"/>
              <a:t>, regulating and optimizing mining activities, implementing effective waste management systems, and improving water and sanitation infrastructure.</a:t>
            </a:r>
            <a:endParaRPr lang="en-US" dirty="0"/>
          </a:p>
        </p:txBody>
      </p:sp>
      <p:pic>
        <p:nvPicPr>
          <p:cNvPr id="4"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1127384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800" b="1" dirty="0" smtClean="0">
                <a:latin typeface="Times New Roman" panose="02020603050405020304" pitchFamily="18" charset="0"/>
                <a:cs typeface="Times New Roman" panose="02020603050405020304" pitchFamily="18" charset="0"/>
              </a:rPr>
              <a:t>What happens when you inhale - exhale</a:t>
            </a:r>
            <a:endParaRPr lang="en-IN" sz="3800" b="1"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a:xfrm>
            <a:off x="457200" y="1295400"/>
            <a:ext cx="4040188" cy="639762"/>
          </a:xfrm>
        </p:spPr>
        <p:txBody>
          <a:bodyPr/>
          <a:lstStyle/>
          <a:p>
            <a:pPr algn="ctr"/>
            <a:r>
              <a:rPr lang="en-US" dirty="0" smtClean="0">
                <a:solidFill>
                  <a:srgbClr val="00B050"/>
                </a:solidFill>
              </a:rPr>
              <a:t>Inhale (Breath in)</a:t>
            </a:r>
            <a:endParaRPr lang="en-IN" dirty="0">
              <a:solidFill>
                <a:srgbClr val="00B050"/>
              </a:solidFill>
            </a:endParaRPr>
          </a:p>
        </p:txBody>
      </p:sp>
      <p:sp>
        <p:nvSpPr>
          <p:cNvPr id="5" name="Content Placeholder 4"/>
          <p:cNvSpPr>
            <a:spLocks noGrp="1"/>
          </p:cNvSpPr>
          <p:nvPr>
            <p:ph sz="half" idx="2"/>
          </p:nvPr>
        </p:nvSpPr>
        <p:spPr>
          <a:xfrm>
            <a:off x="457200" y="2057400"/>
            <a:ext cx="4038600" cy="4068763"/>
          </a:xfrm>
        </p:spPr>
        <p:txBody>
          <a:bodyPr>
            <a:normAutofit/>
          </a:bodyPr>
          <a:lstStyle/>
          <a:p>
            <a:r>
              <a:rPr lang="en-US" sz="3600" dirty="0" smtClean="0">
                <a:latin typeface="Times New Roman" panose="02020603050405020304" pitchFamily="18" charset="0"/>
                <a:cs typeface="Times New Roman" panose="02020603050405020304" pitchFamily="18" charset="0"/>
              </a:rPr>
              <a:t>Oxygen goes in.</a:t>
            </a:r>
          </a:p>
          <a:p>
            <a:r>
              <a:rPr lang="en-US" sz="3600" dirty="0" smtClean="0">
                <a:latin typeface="Times New Roman" panose="02020603050405020304" pitchFamily="18" charset="0"/>
                <a:cs typeface="Times New Roman" panose="02020603050405020304" pitchFamily="18" charset="0"/>
              </a:rPr>
              <a:t>It helps the body </a:t>
            </a:r>
            <a:r>
              <a:rPr lang="en-US" sz="3600" dirty="0" smtClean="0">
                <a:solidFill>
                  <a:srgbClr val="00B050"/>
                </a:solidFill>
                <a:latin typeface="Times New Roman" panose="02020603050405020304" pitchFamily="18" charset="0"/>
                <a:cs typeface="Times New Roman" panose="02020603050405020304" pitchFamily="18" charset="0"/>
              </a:rPr>
              <a:t>to turn food into energy</a:t>
            </a:r>
            <a:r>
              <a:rPr lang="en-US" sz="3600" dirty="0" smtClean="0">
                <a:latin typeface="Times New Roman" panose="02020603050405020304" pitchFamily="18" charset="0"/>
                <a:cs typeface="Times New Roman" panose="02020603050405020304" pitchFamily="18" charset="0"/>
              </a:rPr>
              <a:t> required for your body to function normally.  </a:t>
            </a:r>
            <a:endParaRPr lang="en-IN" sz="360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3"/>
          </p:nvPr>
        </p:nvSpPr>
        <p:spPr>
          <a:xfrm>
            <a:off x="4648200" y="1295400"/>
            <a:ext cx="4041775" cy="639762"/>
          </a:xfrm>
        </p:spPr>
        <p:txBody>
          <a:bodyPr/>
          <a:lstStyle/>
          <a:p>
            <a:pPr algn="ctr"/>
            <a:r>
              <a:rPr lang="en-US" dirty="0" smtClean="0">
                <a:solidFill>
                  <a:srgbClr val="FF0000"/>
                </a:solidFill>
              </a:rPr>
              <a:t>Exhale (Breath out)</a:t>
            </a:r>
            <a:endParaRPr lang="en-IN" dirty="0">
              <a:solidFill>
                <a:srgbClr val="FF0000"/>
              </a:solidFill>
            </a:endParaRPr>
          </a:p>
        </p:txBody>
      </p:sp>
      <p:sp>
        <p:nvSpPr>
          <p:cNvPr id="7" name="Content Placeholder 6"/>
          <p:cNvSpPr>
            <a:spLocks noGrp="1"/>
          </p:cNvSpPr>
          <p:nvPr>
            <p:ph sz="quarter" idx="4"/>
          </p:nvPr>
        </p:nvSpPr>
        <p:spPr>
          <a:xfrm>
            <a:off x="4645025" y="2133600"/>
            <a:ext cx="4194175" cy="3992563"/>
          </a:xfrm>
        </p:spPr>
        <p:txBody>
          <a:bodyPr>
            <a:normAutofit fontScale="92500" lnSpcReduction="10000"/>
          </a:bodyPr>
          <a:lstStyle/>
          <a:p>
            <a:r>
              <a:rPr lang="en-US" sz="3200" dirty="0" smtClean="0">
                <a:latin typeface="Times New Roman" panose="02020603050405020304" pitchFamily="18" charset="0"/>
                <a:cs typeface="Times New Roman" panose="02020603050405020304" pitchFamily="18" charset="0"/>
              </a:rPr>
              <a:t>Carbon </a:t>
            </a:r>
            <a:r>
              <a:rPr lang="en-US" sz="3200" dirty="0">
                <a:latin typeface="Times New Roman" panose="02020603050405020304" pitchFamily="18" charset="0"/>
                <a:cs typeface="Times New Roman" panose="02020603050405020304" pitchFamily="18" charset="0"/>
              </a:rPr>
              <a:t>dioxide (</a:t>
            </a:r>
            <a:r>
              <a:rPr lang="en-US" sz="3200" dirty="0" smtClean="0">
                <a:latin typeface="Times New Roman" panose="02020603050405020304" pitchFamily="18" charset="0"/>
                <a:cs typeface="Times New Roman" panose="02020603050405020304" pitchFamily="18" charset="0"/>
              </a:rPr>
              <a:t>CO2) comes out. </a:t>
            </a:r>
          </a:p>
          <a:p>
            <a:r>
              <a:rPr lang="en-US" sz="3200" dirty="0" smtClean="0">
                <a:latin typeface="Times New Roman" panose="02020603050405020304" pitchFamily="18" charset="0"/>
                <a:cs typeface="Times New Roman" panose="02020603050405020304" pitchFamily="18" charset="0"/>
              </a:rPr>
              <a:t>CO2 is a kind of gas your body does not want. </a:t>
            </a:r>
          </a:p>
          <a:p>
            <a:r>
              <a:rPr lang="en-US" sz="3200" dirty="0" smtClean="0">
                <a:latin typeface="Times New Roman" panose="02020603050405020304" pitchFamily="18" charset="0"/>
                <a:cs typeface="Times New Roman" panose="02020603050405020304" pitchFamily="18" charset="0"/>
              </a:rPr>
              <a:t>While exhaling your body has a mechanism to emit gases like CO2, which it does not need.   </a:t>
            </a:r>
            <a:endParaRPr lang="en-IN" sz="3200" dirty="0">
              <a:latin typeface="Times New Roman" panose="02020603050405020304" pitchFamily="18" charset="0"/>
              <a:cs typeface="Times New Roman" panose="02020603050405020304" pitchFamily="18" charset="0"/>
            </a:endParaRPr>
          </a:p>
        </p:txBody>
      </p:sp>
      <p:pic>
        <p:nvPicPr>
          <p:cNvPr id="8" name="Picture 2" descr="C:\Users\HP\Desktop\images.jpg"/>
          <p:cNvPicPr>
            <a:picLocks noChangeAspect="1" noChangeArrowheads="1"/>
          </p:cNvPicPr>
          <p:nvPr/>
        </p:nvPicPr>
        <p:blipFill>
          <a:blip r:embed="rId2"/>
          <a:srcRect/>
          <a:stretch>
            <a:fillRect/>
          </a:stretch>
        </p:blipFill>
        <p:spPr bwMode="auto">
          <a:xfrm>
            <a:off x="142844" y="5572140"/>
            <a:ext cx="1142976" cy="1142976"/>
          </a:xfrm>
          <a:prstGeom prst="rect">
            <a:avLst/>
          </a:prstGeom>
          <a:noFill/>
        </p:spPr>
      </p:pic>
    </p:spTree>
    <p:extLst>
      <p:ext uri="{BB962C8B-B14F-4D97-AF65-F5344CB8AC3E}">
        <p14:creationId xmlns:p14="http://schemas.microsoft.com/office/powerpoint/2010/main" xmlns="" val="3926600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about</a:t>
            </a:r>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337" y="1905000"/>
            <a:ext cx="8821737" cy="320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descr="C:\Users\HP\Desktop\images.jpg"/>
          <p:cNvPicPr>
            <a:picLocks noChangeAspect="1" noChangeArrowheads="1"/>
          </p:cNvPicPr>
          <p:nvPr/>
        </p:nvPicPr>
        <p:blipFill>
          <a:blip r:embed="rId3"/>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625462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the </a:t>
            </a:r>
            <a:r>
              <a:rPr lang="en-US" dirty="0" err="1" smtClean="0"/>
              <a:t>Govt</a:t>
            </a:r>
            <a:r>
              <a:rPr lang="en-US" dirty="0" smtClean="0"/>
              <a:t> doing about it?</a:t>
            </a:r>
            <a:endParaRPr lang="en-IN" dirty="0"/>
          </a:p>
        </p:txBody>
      </p:sp>
      <p:sp>
        <p:nvSpPr>
          <p:cNvPr id="4" name="Content Placeholder 3"/>
          <p:cNvSpPr>
            <a:spLocks noGrp="1"/>
          </p:cNvSpPr>
          <p:nvPr>
            <p:ph idx="1"/>
          </p:nvPr>
        </p:nvSpPr>
        <p:spPr/>
        <p:txBody>
          <a:bodyPr>
            <a:normAutofit fontScale="85000" lnSpcReduction="10000"/>
          </a:bodyPr>
          <a:lstStyle/>
          <a:p>
            <a:r>
              <a:rPr lang="en-US" dirty="0"/>
              <a:t>National Solar Mission (NSM</a:t>
            </a:r>
            <a:r>
              <a:rPr lang="en-US" dirty="0" smtClean="0"/>
              <a:t>):</a:t>
            </a:r>
          </a:p>
          <a:p>
            <a:r>
              <a:rPr lang="en-US" dirty="0"/>
              <a:t>National Mission for Enhanced Energy Efficiency (NMEEE</a:t>
            </a:r>
            <a:r>
              <a:rPr lang="en-US" dirty="0" smtClean="0"/>
              <a:t>):</a:t>
            </a:r>
          </a:p>
          <a:p>
            <a:r>
              <a:rPr lang="en-US" dirty="0"/>
              <a:t>National Water Mission (NWM</a:t>
            </a:r>
            <a:r>
              <a:rPr lang="en-US" dirty="0" smtClean="0"/>
              <a:t>)</a:t>
            </a:r>
          </a:p>
          <a:p>
            <a:r>
              <a:rPr lang="en-US" dirty="0"/>
              <a:t>National Mission for Sustainable Agriculture (NMSA</a:t>
            </a:r>
            <a:r>
              <a:rPr lang="en-US" dirty="0" smtClean="0"/>
              <a:t>)</a:t>
            </a:r>
          </a:p>
          <a:p>
            <a:r>
              <a:rPr lang="en-US" dirty="0"/>
              <a:t>National Mission on Sustainable Himalayan Ecosystem (NMSHE</a:t>
            </a:r>
            <a:r>
              <a:rPr lang="en-US" dirty="0" smtClean="0"/>
              <a:t>)</a:t>
            </a:r>
          </a:p>
          <a:p>
            <a:r>
              <a:rPr lang="en-US" dirty="0"/>
              <a:t>Green India Mission (GIM</a:t>
            </a:r>
            <a:r>
              <a:rPr lang="en-US" dirty="0" smtClean="0"/>
              <a:t>):</a:t>
            </a:r>
          </a:p>
          <a:p>
            <a:r>
              <a:rPr lang="en-US" dirty="0"/>
              <a:t>National Mission on Strategic Knowledge for Climate Change (NMSKCC</a:t>
            </a:r>
            <a:r>
              <a:rPr lang="en-US" dirty="0" smtClean="0"/>
              <a:t>):</a:t>
            </a:r>
          </a:p>
        </p:txBody>
      </p:sp>
      <p:pic>
        <p:nvPicPr>
          <p:cNvPr id="5"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882654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are the Corporates doing about it?</a:t>
            </a:r>
            <a:endParaRPr lang="en-IN" dirty="0"/>
          </a:p>
        </p:txBody>
      </p:sp>
      <p:sp>
        <p:nvSpPr>
          <p:cNvPr id="4" name="Content Placeholder 3"/>
          <p:cNvSpPr>
            <a:spLocks noGrp="1"/>
          </p:cNvSpPr>
          <p:nvPr>
            <p:ph idx="1"/>
          </p:nvPr>
        </p:nvSpPr>
        <p:spPr/>
        <p:txBody>
          <a:bodyPr>
            <a:normAutofit fontScale="85000" lnSpcReduction="20000"/>
          </a:bodyPr>
          <a:lstStyle/>
          <a:p>
            <a:r>
              <a:rPr lang="en-US" dirty="0"/>
              <a:t>Renewable Energy Investments (by private sector)</a:t>
            </a:r>
          </a:p>
          <a:p>
            <a:r>
              <a:rPr lang="en-US" dirty="0" smtClean="0"/>
              <a:t>Energy </a:t>
            </a:r>
            <a:r>
              <a:rPr lang="en-US" dirty="0"/>
              <a:t>Efficiency </a:t>
            </a:r>
            <a:r>
              <a:rPr lang="en-US" dirty="0" smtClean="0"/>
              <a:t>Measures</a:t>
            </a:r>
          </a:p>
          <a:p>
            <a:r>
              <a:rPr lang="en-US" dirty="0" smtClean="0"/>
              <a:t>CSR and EPR Initiatives </a:t>
            </a:r>
          </a:p>
          <a:p>
            <a:r>
              <a:rPr lang="en-US" dirty="0"/>
              <a:t>Green </a:t>
            </a:r>
            <a:r>
              <a:rPr lang="en-US" dirty="0" smtClean="0"/>
              <a:t>Buildings</a:t>
            </a:r>
          </a:p>
          <a:p>
            <a:r>
              <a:rPr lang="en-US" dirty="0"/>
              <a:t>Sustainable Supply </a:t>
            </a:r>
            <a:r>
              <a:rPr lang="en-US" dirty="0" smtClean="0"/>
              <a:t>Chains</a:t>
            </a:r>
          </a:p>
          <a:p>
            <a:r>
              <a:rPr lang="en-US" dirty="0"/>
              <a:t>Carbon Neutrality </a:t>
            </a:r>
            <a:r>
              <a:rPr lang="en-US" dirty="0" smtClean="0"/>
              <a:t>Commitments</a:t>
            </a:r>
          </a:p>
          <a:p>
            <a:r>
              <a:rPr lang="en-US" dirty="0"/>
              <a:t>Electric Vehicles (EVs) </a:t>
            </a:r>
            <a:r>
              <a:rPr lang="en-US" dirty="0" smtClean="0"/>
              <a:t>Adoption</a:t>
            </a:r>
          </a:p>
          <a:p>
            <a:r>
              <a:rPr lang="en-US" dirty="0"/>
              <a:t>Waste Management and Circular Economy </a:t>
            </a:r>
            <a:r>
              <a:rPr lang="en-US" dirty="0" smtClean="0"/>
              <a:t>Practices</a:t>
            </a:r>
          </a:p>
          <a:p>
            <a:r>
              <a:rPr lang="en-US" dirty="0"/>
              <a:t>Climate Reporting and </a:t>
            </a:r>
            <a:r>
              <a:rPr lang="en-US" dirty="0" smtClean="0"/>
              <a:t>Disclosures</a:t>
            </a:r>
          </a:p>
          <a:p>
            <a:r>
              <a:rPr lang="en-US" dirty="0"/>
              <a:t>Research and Development (R&amp;D)</a:t>
            </a:r>
            <a:endParaRPr lang="en-IN" dirty="0"/>
          </a:p>
        </p:txBody>
      </p:sp>
      <p:pic>
        <p:nvPicPr>
          <p:cNvPr id="5"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0027995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Individuals</a:t>
            </a:r>
            <a:endParaRPr lang="en-IN" b="1" dirty="0"/>
          </a:p>
        </p:txBody>
      </p:sp>
      <p:sp>
        <p:nvSpPr>
          <p:cNvPr id="4" name="Content Placeholder 3"/>
          <p:cNvSpPr>
            <a:spLocks noGrp="1"/>
          </p:cNvSpPr>
          <p:nvPr>
            <p:ph idx="1"/>
          </p:nvPr>
        </p:nvSpPr>
        <p:spPr>
          <a:xfrm>
            <a:off x="457200" y="1447800"/>
            <a:ext cx="8305800" cy="4953000"/>
          </a:xfrm>
        </p:spPr>
        <p:txBody>
          <a:bodyPr>
            <a:normAutofit fontScale="92500" lnSpcReduction="10000"/>
          </a:bodyPr>
          <a:lstStyle/>
          <a:p>
            <a:r>
              <a:rPr lang="en-US" sz="2300" dirty="0"/>
              <a:t>Reduce Energy </a:t>
            </a:r>
            <a:r>
              <a:rPr lang="en-US" sz="2300" dirty="0" smtClean="0"/>
              <a:t>Consumption</a:t>
            </a:r>
          </a:p>
          <a:p>
            <a:r>
              <a:rPr lang="en-US" sz="2300" dirty="0"/>
              <a:t>Promote Sustainable </a:t>
            </a:r>
            <a:r>
              <a:rPr lang="en-US" sz="2300" dirty="0" smtClean="0"/>
              <a:t>Transportation</a:t>
            </a:r>
          </a:p>
          <a:p>
            <a:r>
              <a:rPr lang="en-US" sz="2300" dirty="0"/>
              <a:t>Conserve </a:t>
            </a:r>
            <a:r>
              <a:rPr lang="en-US" sz="2300" dirty="0" smtClean="0"/>
              <a:t>Water</a:t>
            </a:r>
          </a:p>
          <a:p>
            <a:r>
              <a:rPr lang="en-US" sz="2300" dirty="0"/>
              <a:t>Adopt Sustainable Diet </a:t>
            </a:r>
            <a:r>
              <a:rPr lang="en-US" sz="2300" dirty="0" smtClean="0"/>
              <a:t>Choices</a:t>
            </a:r>
          </a:p>
          <a:p>
            <a:r>
              <a:rPr lang="en-US" sz="2300" dirty="0"/>
              <a:t>Waste Reduction and </a:t>
            </a:r>
            <a:r>
              <a:rPr lang="en-US" sz="2300" dirty="0" smtClean="0"/>
              <a:t>Recycling</a:t>
            </a:r>
          </a:p>
          <a:p>
            <a:r>
              <a:rPr lang="en-US" sz="2300" dirty="0"/>
              <a:t>Plant Trees and Support </a:t>
            </a:r>
            <a:r>
              <a:rPr lang="en-US" sz="2300" dirty="0" smtClean="0"/>
              <a:t>Afforestation</a:t>
            </a:r>
          </a:p>
          <a:p>
            <a:r>
              <a:rPr lang="en-US" sz="2300" dirty="0"/>
              <a:t>Conserve </a:t>
            </a:r>
            <a:r>
              <a:rPr lang="en-US" sz="2300" dirty="0" smtClean="0"/>
              <a:t>Resources (minimal packaging / use sustainable materials)</a:t>
            </a:r>
          </a:p>
          <a:p>
            <a:r>
              <a:rPr lang="en-US" sz="2300" dirty="0"/>
              <a:t>Educate and </a:t>
            </a:r>
            <a:r>
              <a:rPr lang="en-US" sz="2300" dirty="0" smtClean="0"/>
              <a:t>Advocate</a:t>
            </a:r>
          </a:p>
          <a:p>
            <a:r>
              <a:rPr lang="en-US" sz="2300" dirty="0"/>
              <a:t>Reduce Carbon Footprint in Your </a:t>
            </a:r>
            <a:r>
              <a:rPr lang="en-US" sz="2300" dirty="0" smtClean="0"/>
              <a:t>Home</a:t>
            </a:r>
          </a:p>
          <a:p>
            <a:r>
              <a:rPr lang="en-US" sz="2300" dirty="0"/>
              <a:t>Participate in Climate-Friendly </a:t>
            </a:r>
            <a:r>
              <a:rPr lang="en-US" sz="2300" dirty="0" smtClean="0"/>
              <a:t>Activities</a:t>
            </a:r>
          </a:p>
          <a:p>
            <a:r>
              <a:rPr lang="en-US" sz="2300" dirty="0"/>
              <a:t>Promote Climate </a:t>
            </a:r>
            <a:r>
              <a:rPr lang="en-US" sz="2300" dirty="0" smtClean="0"/>
              <a:t>Awareness</a:t>
            </a:r>
          </a:p>
          <a:p>
            <a:r>
              <a:rPr lang="en-US" sz="2300" dirty="0"/>
              <a:t>Support Sustainable Practices at </a:t>
            </a:r>
            <a:r>
              <a:rPr lang="en-US" sz="2300" dirty="0" smtClean="0"/>
              <a:t>Work</a:t>
            </a:r>
          </a:p>
          <a:p>
            <a:r>
              <a:rPr lang="en-US" sz="2300" dirty="0"/>
              <a:t>Be Mindful of Travel</a:t>
            </a:r>
            <a:endParaRPr lang="en-IN" sz="2300" dirty="0"/>
          </a:p>
        </p:txBody>
      </p:sp>
      <p:pic>
        <p:nvPicPr>
          <p:cNvPr id="5"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1562119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1702" t="13469"/>
          <a:stretch>
            <a:fillRect/>
          </a:stretch>
        </p:blipFill>
        <p:spPr bwMode="auto">
          <a:xfrm>
            <a:off x="381000" y="1981200"/>
            <a:ext cx="3722055" cy="39163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t="20511"/>
          <a:stretch>
            <a:fillRect/>
          </a:stretch>
        </p:blipFill>
        <p:spPr bwMode="auto">
          <a:xfrm>
            <a:off x="4495801" y="1904999"/>
            <a:ext cx="4190999" cy="4080127"/>
          </a:xfrm>
          <a:prstGeom prst="rect">
            <a:avLst/>
          </a:prstGeom>
          <a:noFill/>
          <a:ln w="9525">
            <a:noFill/>
            <a:miter lim="800000"/>
            <a:headEnd/>
            <a:tailEnd/>
          </a:ln>
          <a:effectLst/>
        </p:spPr>
      </p:pic>
      <p:sp>
        <p:nvSpPr>
          <p:cNvPr id="6" name="TextBox 5"/>
          <p:cNvSpPr txBox="1"/>
          <p:nvPr/>
        </p:nvSpPr>
        <p:spPr>
          <a:xfrm>
            <a:off x="762000" y="1219200"/>
            <a:ext cx="3048000" cy="461665"/>
          </a:xfrm>
          <a:prstGeom prst="rect">
            <a:avLst/>
          </a:prstGeom>
          <a:noFill/>
        </p:spPr>
        <p:txBody>
          <a:bodyPr wrap="square" rtlCol="0">
            <a:spAutoFit/>
          </a:bodyPr>
          <a:lstStyle/>
          <a:p>
            <a:r>
              <a:rPr lang="en-US" sz="2400" b="1" dirty="0" smtClean="0">
                <a:latin typeface="Bahnschrift" pitchFamily="34" charset="0"/>
              </a:rPr>
              <a:t>How </a:t>
            </a:r>
            <a:r>
              <a:rPr lang="en-US" sz="2400" b="1" dirty="0" smtClean="0">
                <a:solidFill>
                  <a:srgbClr val="FF0000"/>
                </a:solidFill>
                <a:latin typeface="Bahnschrift" pitchFamily="34" charset="0"/>
              </a:rPr>
              <a:t>We</a:t>
            </a:r>
            <a:r>
              <a:rPr lang="en-US" sz="2400" b="1" dirty="0" smtClean="0">
                <a:latin typeface="Bahnschrift" pitchFamily="34" charset="0"/>
              </a:rPr>
              <a:t> See Nature </a:t>
            </a:r>
            <a:endParaRPr lang="en-US" sz="2400" b="1" dirty="0">
              <a:latin typeface="Bahnschrift" pitchFamily="34" charset="0"/>
            </a:endParaRPr>
          </a:p>
        </p:txBody>
      </p:sp>
      <p:sp>
        <p:nvSpPr>
          <p:cNvPr id="7" name="TextBox 6"/>
          <p:cNvSpPr txBox="1"/>
          <p:nvPr/>
        </p:nvSpPr>
        <p:spPr>
          <a:xfrm>
            <a:off x="5029200" y="1219200"/>
            <a:ext cx="3048000" cy="461665"/>
          </a:xfrm>
          <a:prstGeom prst="rect">
            <a:avLst/>
          </a:prstGeom>
          <a:noFill/>
        </p:spPr>
        <p:txBody>
          <a:bodyPr wrap="square" rtlCol="0">
            <a:spAutoFit/>
          </a:bodyPr>
          <a:lstStyle/>
          <a:p>
            <a:r>
              <a:rPr lang="en-US" sz="2400" b="1" dirty="0" smtClean="0">
                <a:latin typeface="Bahnschrift" pitchFamily="34" charset="0"/>
              </a:rPr>
              <a:t>How </a:t>
            </a:r>
            <a:r>
              <a:rPr lang="en-US" sz="2400" b="1" dirty="0" smtClean="0">
                <a:solidFill>
                  <a:srgbClr val="FF0000"/>
                </a:solidFill>
                <a:latin typeface="Bahnschrift" pitchFamily="34" charset="0"/>
              </a:rPr>
              <a:t>N</a:t>
            </a:r>
            <a:r>
              <a:rPr lang="en-US" sz="2400" b="1" dirty="0" smtClean="0">
                <a:solidFill>
                  <a:schemeClr val="tx2"/>
                </a:solidFill>
                <a:latin typeface="Bahnschrift" pitchFamily="34" charset="0"/>
              </a:rPr>
              <a:t>a</a:t>
            </a:r>
            <a:r>
              <a:rPr lang="en-US" sz="2400" b="1" dirty="0" smtClean="0">
                <a:solidFill>
                  <a:srgbClr val="FFC000"/>
                </a:solidFill>
                <a:latin typeface="Bahnschrift" pitchFamily="34" charset="0"/>
              </a:rPr>
              <a:t>t</a:t>
            </a:r>
            <a:r>
              <a:rPr lang="en-US" sz="2400" b="1" dirty="0" smtClean="0">
                <a:solidFill>
                  <a:srgbClr val="00B050"/>
                </a:solidFill>
                <a:latin typeface="Bahnschrift" pitchFamily="34" charset="0"/>
              </a:rPr>
              <a:t>u</a:t>
            </a:r>
            <a:r>
              <a:rPr lang="en-US" sz="2400" b="1" dirty="0" smtClean="0">
                <a:solidFill>
                  <a:srgbClr val="FF0000"/>
                </a:solidFill>
                <a:latin typeface="Bahnschrift" pitchFamily="34" charset="0"/>
              </a:rPr>
              <a:t>r</a:t>
            </a:r>
            <a:r>
              <a:rPr lang="en-US" sz="2400" b="1" dirty="0" smtClean="0">
                <a:solidFill>
                  <a:srgbClr val="C00000"/>
                </a:solidFill>
                <a:latin typeface="Bahnschrift" pitchFamily="34" charset="0"/>
              </a:rPr>
              <a:t>e</a:t>
            </a:r>
            <a:r>
              <a:rPr lang="en-US" sz="2400" b="1" dirty="0" smtClean="0">
                <a:latin typeface="Bahnschrift" pitchFamily="34" charset="0"/>
              </a:rPr>
              <a:t> sees us</a:t>
            </a:r>
            <a:endParaRPr lang="en-US" sz="2400" b="1" dirty="0">
              <a:latin typeface="Bahnschrift" pitchFamily="34" charset="0"/>
            </a:endParaRPr>
          </a:p>
        </p:txBody>
      </p:sp>
      <p:pic>
        <p:nvPicPr>
          <p:cNvPr id="8" name="Picture 2" descr="C:\Users\HP\Desktop\images.jpg"/>
          <p:cNvPicPr>
            <a:picLocks noChangeAspect="1" noChangeArrowheads="1"/>
          </p:cNvPicPr>
          <p:nvPr/>
        </p:nvPicPr>
        <p:blipFill>
          <a:blip r:embed="rId4"/>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118565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Breathing in turns food into energy</a:t>
            </a:r>
            <a:endParaRPr lang="en-IN" dirty="0"/>
          </a:p>
        </p:txBody>
      </p:sp>
      <p:sp>
        <p:nvSpPr>
          <p:cNvPr id="5" name="Text Placeholder 4"/>
          <p:cNvSpPr>
            <a:spLocks noGrp="1"/>
          </p:cNvSpPr>
          <p:nvPr>
            <p:ph type="body" idx="1"/>
          </p:nvPr>
        </p:nvSpPr>
        <p:spPr/>
        <p:txBody>
          <a:bodyPr/>
          <a:lstStyle/>
          <a:p>
            <a:pPr algn="ctr"/>
            <a:r>
              <a:rPr lang="en-US" dirty="0" smtClean="0"/>
              <a:t>Breath in</a:t>
            </a:r>
            <a:endParaRPr lang="en-IN" dirty="0"/>
          </a:p>
        </p:txBody>
      </p:sp>
      <p:sp>
        <p:nvSpPr>
          <p:cNvPr id="6" name="Content Placeholder 5"/>
          <p:cNvSpPr>
            <a:spLocks noGrp="1"/>
          </p:cNvSpPr>
          <p:nvPr>
            <p:ph sz="half" idx="2"/>
          </p:nvPr>
        </p:nvSpPr>
        <p:spPr>
          <a:xfrm>
            <a:off x="457200" y="2174874"/>
            <a:ext cx="4040188" cy="4225925"/>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Oxygen </a:t>
            </a:r>
            <a:r>
              <a:rPr lang="en-US" dirty="0">
                <a:latin typeface="Times New Roman" panose="02020603050405020304" pitchFamily="18" charset="0"/>
                <a:cs typeface="Times New Roman" panose="02020603050405020304" pitchFamily="18" charset="0"/>
              </a:rPr>
              <a:t>helps organisms grow, reproduce, and turn food into energy.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Humans </a:t>
            </a:r>
            <a:r>
              <a:rPr lang="en-US" dirty="0">
                <a:latin typeface="Times New Roman" panose="02020603050405020304" pitchFamily="18" charset="0"/>
                <a:cs typeface="Times New Roman" panose="02020603050405020304" pitchFamily="18" charset="0"/>
              </a:rPr>
              <a:t>get the oxygen they need by breathing through their nose and mouth into their lungs. </a:t>
            </a:r>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Oxygen </a:t>
            </a:r>
            <a:r>
              <a:rPr lang="en-US" b="1" dirty="0">
                <a:latin typeface="Times New Roman" panose="02020603050405020304" pitchFamily="18" charset="0"/>
                <a:cs typeface="Times New Roman" panose="02020603050405020304" pitchFamily="18" charset="0"/>
              </a:rPr>
              <a:t>gives our cells the ability to break down food in order to get the energy we need to survive</a:t>
            </a:r>
            <a:r>
              <a:rPr lang="en-US" b="1" dirty="0" smtClean="0">
                <a:latin typeface="Times New Roman" panose="02020603050405020304" pitchFamily="18" charset="0"/>
                <a:cs typeface="Times New Roman" panose="02020603050405020304" pitchFamily="18" charset="0"/>
              </a:rPr>
              <a:t>. </a:t>
            </a:r>
          </a:p>
          <a:p>
            <a:r>
              <a:rPr lang="en-US" dirty="0"/>
              <a:t>Oxidation of complex organic substances occurs during respiration. </a:t>
            </a:r>
            <a:endParaRPr lang="en-US"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quarter" idx="3"/>
          </p:nvPr>
        </p:nvSpPr>
        <p:spPr/>
        <p:txBody>
          <a:bodyPr/>
          <a:lstStyle/>
          <a:p>
            <a:pPr algn="ctr"/>
            <a:r>
              <a:rPr lang="en-US" dirty="0" smtClean="0"/>
              <a:t>Breath out</a:t>
            </a:r>
            <a:endParaRPr lang="en-IN" dirty="0"/>
          </a:p>
        </p:txBody>
      </p:sp>
      <p:sp>
        <p:nvSpPr>
          <p:cNvPr id="8" name="Content Placeholder 7"/>
          <p:cNvSpPr>
            <a:spLocks noGrp="1"/>
          </p:cNvSpPr>
          <p:nvPr>
            <p:ph sz="quarter" idx="4"/>
          </p:nvPr>
        </p:nvSpPr>
        <p:spPr>
          <a:xfrm>
            <a:off x="4645025" y="2174874"/>
            <a:ext cx="4194175" cy="4149725"/>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Then, as </a:t>
            </a:r>
            <a:r>
              <a:rPr lang="en-US" b="1" dirty="0">
                <a:latin typeface="Times New Roman" panose="02020603050405020304" pitchFamily="18" charset="0"/>
                <a:cs typeface="Times New Roman" panose="02020603050405020304" pitchFamily="18" charset="0"/>
              </a:rPr>
              <a:t>we</a:t>
            </a:r>
            <a:r>
              <a:rPr lang="en-US" dirty="0">
                <a:latin typeface="Times New Roman" panose="02020603050405020304" pitchFamily="18" charset="0"/>
                <a:cs typeface="Times New Roman" panose="02020603050405020304" pitchFamily="18" charset="0"/>
              </a:rPr>
              <a:t> exhale, our lungs return to their resting state and </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pressure built up during inhalation is relieved through the release of gas as carbon dioxide</a:t>
            </a:r>
            <a:r>
              <a:rPr lang="en-US" dirty="0" smtClean="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Breathing is actually a rhythmic process of inhalation and exhalation in which air rich in oxygen is taken in and air rich in carbon dioxide is given out.</a:t>
            </a:r>
            <a:endParaRPr lang="en-IN" dirty="0">
              <a:latin typeface="Times New Roman" panose="02020603050405020304" pitchFamily="18" charset="0"/>
              <a:cs typeface="Times New Roman" panose="02020603050405020304" pitchFamily="18" charset="0"/>
            </a:endParaRPr>
          </a:p>
        </p:txBody>
      </p:sp>
      <p:pic>
        <p:nvPicPr>
          <p:cNvPr id="9" name="Picture 2" descr="C:\Users\HP\Desktop\images.jpg"/>
          <p:cNvPicPr>
            <a:picLocks noChangeAspect="1" noChangeArrowheads="1"/>
          </p:cNvPicPr>
          <p:nvPr/>
        </p:nvPicPr>
        <p:blipFill>
          <a:blip r:embed="rId2"/>
          <a:srcRect/>
          <a:stretch>
            <a:fillRect/>
          </a:stretch>
        </p:blipFill>
        <p:spPr bwMode="auto">
          <a:xfrm>
            <a:off x="8286768" y="6000768"/>
            <a:ext cx="857232" cy="857232"/>
          </a:xfrm>
          <a:prstGeom prst="rect">
            <a:avLst/>
          </a:prstGeom>
          <a:noFill/>
        </p:spPr>
      </p:pic>
    </p:spTree>
    <p:extLst>
      <p:ext uri="{BB962C8B-B14F-4D97-AF65-F5344CB8AC3E}">
        <p14:creationId xmlns:p14="http://schemas.microsoft.com/office/powerpoint/2010/main" xmlns="" val="232904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3829048" cy="1143000"/>
          </a:xfrm>
        </p:spPr>
        <p:txBody>
          <a:bodyPr/>
          <a:lstStyle/>
          <a:p>
            <a:r>
              <a:rPr lang="en-IN" dirty="0" smtClean="0"/>
              <a:t>Explain: </a:t>
            </a:r>
            <a:endParaRPr lang="en-IN" dirty="0"/>
          </a:p>
        </p:txBody>
      </p:sp>
      <p:sp>
        <p:nvSpPr>
          <p:cNvPr id="8" name="Content Placeholder 7"/>
          <p:cNvSpPr>
            <a:spLocks noGrp="1"/>
          </p:cNvSpPr>
          <p:nvPr>
            <p:ph idx="1"/>
          </p:nvPr>
        </p:nvSpPr>
        <p:spPr>
          <a:xfrm>
            <a:off x="304800" y="1600200"/>
            <a:ext cx="8610600" cy="4724400"/>
          </a:xfrm>
        </p:spPr>
        <p:txBody>
          <a:bodyPr>
            <a:normAutofit fontScale="92500"/>
          </a:bodyPr>
          <a:lstStyle/>
          <a:p>
            <a:r>
              <a:rPr lang="en-US" dirty="0">
                <a:latin typeface="Times New Roman" panose="02020603050405020304" pitchFamily="18" charset="0"/>
                <a:cs typeface="Times New Roman" panose="02020603050405020304" pitchFamily="18" charset="0"/>
              </a:rPr>
              <a:t>Imagine our Earth is like a big, cozy </a:t>
            </a:r>
            <a:r>
              <a:rPr lang="en-US" dirty="0" smtClean="0">
                <a:latin typeface="Times New Roman" panose="02020603050405020304" pitchFamily="18" charset="0"/>
                <a:cs typeface="Times New Roman" panose="02020603050405020304" pitchFamily="18" charset="0"/>
              </a:rPr>
              <a:t>home.</a:t>
            </a:r>
          </a:p>
          <a:p>
            <a:r>
              <a:rPr lang="en-US" dirty="0" smtClean="0">
                <a:latin typeface="Times New Roman" panose="02020603050405020304" pitchFamily="18" charset="0"/>
                <a:cs typeface="Times New Roman" panose="02020603050405020304" pitchFamily="18" charset="0"/>
              </a:rPr>
              <a:t>Just </a:t>
            </a:r>
            <a:r>
              <a:rPr lang="en-US" dirty="0">
                <a:latin typeface="Times New Roman" panose="02020603050405020304" pitchFamily="18" charset="0"/>
                <a:cs typeface="Times New Roman" panose="02020603050405020304" pitchFamily="18" charset="0"/>
              </a:rPr>
              <a:t>like in our bodies when we breathe, the Earth also breathes in and out. </a:t>
            </a:r>
            <a:r>
              <a:rPr lang="en-US" dirty="0" smtClean="0">
                <a:latin typeface="Times New Roman" panose="02020603050405020304" pitchFamily="18" charset="0"/>
                <a:cs typeface="Times New Roman" panose="02020603050405020304" pitchFamily="18" charset="0"/>
              </a:rPr>
              <a:t>– Similar to it. </a:t>
            </a:r>
          </a:p>
          <a:p>
            <a:r>
              <a:rPr lang="en-US" dirty="0" smtClean="0">
                <a:latin typeface="Times New Roman" panose="02020603050405020304" pitchFamily="18" charset="0"/>
                <a:cs typeface="Times New Roman" panose="02020603050405020304" pitchFamily="18" charset="0"/>
              </a:rPr>
              <a:t>Think </a:t>
            </a:r>
            <a:r>
              <a:rPr lang="en-US" dirty="0">
                <a:latin typeface="Times New Roman" panose="02020603050405020304" pitchFamily="18" charset="0"/>
                <a:cs typeface="Times New Roman" panose="02020603050405020304" pitchFamily="18" charset="0"/>
              </a:rPr>
              <a:t>about when we use energy in our home. </a:t>
            </a:r>
            <a:r>
              <a:rPr lang="en-US" dirty="0" smtClean="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when we use electricity, when we ride in cars or buses, and even when we throw away our garbage, we're adding more of this carbon dioxide gas to the air, just like when we breathe out</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Energy produced. CO2 emitted into the atmosphere. </a:t>
            </a:r>
            <a:endParaRPr lang="en-IN" dirty="0">
              <a:latin typeface="Times New Roman" panose="02020603050405020304" pitchFamily="18" charset="0"/>
              <a:cs typeface="Times New Roman" panose="02020603050405020304" pitchFamily="18" charset="0"/>
            </a:endParaRPr>
          </a:p>
        </p:txBody>
      </p:sp>
      <p:pic>
        <p:nvPicPr>
          <p:cNvPr id="1026" name="Picture 2" descr="C:\Users\HP\Desktop\Picture1.jpg"/>
          <p:cNvPicPr>
            <a:picLocks noChangeAspect="1" noChangeArrowheads="1"/>
          </p:cNvPicPr>
          <p:nvPr/>
        </p:nvPicPr>
        <p:blipFill>
          <a:blip r:embed="rId2"/>
          <a:srcRect/>
          <a:stretch>
            <a:fillRect/>
          </a:stretch>
        </p:blipFill>
        <p:spPr bwMode="auto">
          <a:xfrm>
            <a:off x="4071934" y="142852"/>
            <a:ext cx="3143272" cy="1376389"/>
          </a:xfrm>
          <a:prstGeom prst="rect">
            <a:avLst/>
          </a:prstGeom>
          <a:noFill/>
        </p:spPr>
      </p:pic>
      <p:pic>
        <p:nvPicPr>
          <p:cNvPr id="5" name="Picture 2" descr="C:\Users\HP\Desktop\images.jpg"/>
          <p:cNvPicPr>
            <a:picLocks noChangeAspect="1" noChangeArrowheads="1"/>
          </p:cNvPicPr>
          <p:nvPr/>
        </p:nvPicPr>
        <p:blipFill>
          <a:blip r:embed="rId3"/>
          <a:srcRect/>
          <a:stretch>
            <a:fillRect/>
          </a:stretch>
        </p:blipFill>
        <p:spPr bwMode="auto">
          <a:xfrm>
            <a:off x="8001024" y="0"/>
            <a:ext cx="1142976" cy="1142976"/>
          </a:xfrm>
          <a:prstGeom prst="rect">
            <a:avLst/>
          </a:prstGeom>
          <a:noFill/>
        </p:spPr>
      </p:pic>
    </p:spTree>
    <p:extLst>
      <p:ext uri="{BB962C8B-B14F-4D97-AF65-F5344CB8AC3E}">
        <p14:creationId xmlns:p14="http://schemas.microsoft.com/office/powerpoint/2010/main" xmlns="" val="1360104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US" dirty="0">
                <a:latin typeface="Times New Roman" pitchFamily="18" charset="0"/>
                <a:cs typeface="Times New Roman" pitchFamily="18" charset="0"/>
              </a:rPr>
              <a:t>It's like the Earth's way of exhaling, and too much of it can make the air around our house not very nice to breathe.</a:t>
            </a:r>
          </a:p>
          <a:p>
            <a:r>
              <a:rPr lang="en-US" dirty="0">
                <a:latin typeface="Times New Roman" pitchFamily="18" charset="0"/>
                <a:cs typeface="Times New Roman" pitchFamily="18" charset="0"/>
              </a:rPr>
              <a:t>So, we need to be careful and try to use energy in a way that doesn't make too much "smoke" for our Earth-house. </a:t>
            </a:r>
          </a:p>
          <a:p>
            <a:r>
              <a:rPr lang="en-US" dirty="0">
                <a:latin typeface="Times New Roman" pitchFamily="18" charset="0"/>
                <a:cs typeface="Times New Roman" pitchFamily="18" charset="0"/>
              </a:rPr>
              <a:t>We can use less energy, use cleaner energy, or plant more trees because trees help clean the air. </a:t>
            </a:r>
          </a:p>
          <a:p>
            <a:r>
              <a:rPr lang="en-US" dirty="0">
                <a:latin typeface="Times New Roman" pitchFamily="18" charset="0"/>
                <a:cs typeface="Times New Roman" pitchFamily="18" charset="0"/>
              </a:rPr>
              <a:t>That way, our Earth-house stays happy and healthy for everyone.</a:t>
            </a:r>
          </a:p>
          <a:p>
            <a:pPr marL="0" indent="0">
              <a:buNone/>
            </a:pPr>
            <a:endParaRPr lang="en-IN" dirty="0"/>
          </a:p>
        </p:txBody>
      </p:sp>
      <p:pic>
        <p:nvPicPr>
          <p:cNvPr id="4" name="Picture 2" descr="C:\Users\HP\Desktop\images.jpg"/>
          <p:cNvPicPr>
            <a:picLocks noChangeAspect="1" noChangeArrowheads="1"/>
          </p:cNvPicPr>
          <p:nvPr/>
        </p:nvPicPr>
        <p:blipFill>
          <a:blip r:embed="rId2"/>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2934746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Almost every activity we perform generates CO2 (carbon emission)</a:t>
            </a:r>
            <a:endParaRPr lang="en-IN" b="1" dirty="0"/>
          </a:p>
        </p:txBody>
      </p:sp>
      <p:sp>
        <p:nvSpPr>
          <p:cNvPr id="4" name="Content Placeholder 3"/>
          <p:cNvSpPr>
            <a:spLocks noGrp="1"/>
          </p:cNvSpPr>
          <p:nvPr>
            <p:ph idx="1"/>
          </p:nvPr>
        </p:nvSpPr>
        <p:spPr/>
        <p:txBody>
          <a:bodyPr>
            <a:normAutofit fontScale="92500"/>
          </a:bodyPr>
          <a:lstStyle/>
          <a:p>
            <a:r>
              <a:rPr lang="en-US" dirty="0" smtClean="0">
                <a:latin typeface="Times New Roman" panose="02020603050405020304" pitchFamily="18" charset="0"/>
                <a:cs typeface="Times New Roman" panose="02020603050405020304" pitchFamily="18" charset="0"/>
              </a:rPr>
              <a:t>When you open your </a:t>
            </a:r>
            <a:r>
              <a:rPr lang="en-US" b="1" dirty="0" smtClean="0">
                <a:latin typeface="Times New Roman" panose="02020603050405020304" pitchFamily="18" charset="0"/>
                <a:cs typeface="Times New Roman" panose="02020603050405020304" pitchFamily="18" charset="0"/>
              </a:rPr>
              <a:t>tap for bathing</a:t>
            </a:r>
          </a:p>
          <a:p>
            <a:r>
              <a:rPr lang="en-US" dirty="0" smtClean="0">
                <a:latin typeface="Times New Roman" panose="02020603050405020304" pitchFamily="18" charset="0"/>
                <a:cs typeface="Times New Roman" panose="02020603050405020304" pitchFamily="18" charset="0"/>
              </a:rPr>
              <a:t>When you switch on a </a:t>
            </a:r>
            <a:r>
              <a:rPr lang="en-US" b="1" dirty="0" smtClean="0">
                <a:latin typeface="Times New Roman" panose="02020603050405020304" pitchFamily="18" charset="0"/>
                <a:cs typeface="Times New Roman" panose="02020603050405020304" pitchFamily="18" charset="0"/>
              </a:rPr>
              <a:t>light or fan</a:t>
            </a:r>
          </a:p>
          <a:p>
            <a:r>
              <a:rPr lang="en-US" dirty="0" smtClean="0">
                <a:latin typeface="Times New Roman" panose="02020603050405020304" pitchFamily="18" charset="0"/>
                <a:cs typeface="Times New Roman" panose="02020603050405020304" pitchFamily="18" charset="0"/>
              </a:rPr>
              <a:t>When you </a:t>
            </a:r>
            <a:r>
              <a:rPr lang="en-US" b="1" dirty="0" smtClean="0">
                <a:latin typeface="Times New Roman" panose="02020603050405020304" pitchFamily="18" charset="0"/>
                <a:cs typeface="Times New Roman" panose="02020603050405020304" pitchFamily="18" charset="0"/>
              </a:rPr>
              <a:t>use a computer</a:t>
            </a:r>
          </a:p>
          <a:p>
            <a:r>
              <a:rPr lang="en-US" dirty="0" smtClean="0">
                <a:latin typeface="Times New Roman" panose="02020603050405020304" pitchFamily="18" charset="0"/>
                <a:cs typeface="Times New Roman" panose="02020603050405020304" pitchFamily="18" charset="0"/>
              </a:rPr>
              <a:t>When you switch on an </a:t>
            </a:r>
            <a:r>
              <a:rPr lang="en-US" b="1" dirty="0" smtClean="0">
                <a:latin typeface="Times New Roman" panose="02020603050405020304" pitchFamily="18" charset="0"/>
                <a:cs typeface="Times New Roman" panose="02020603050405020304" pitchFamily="18" charset="0"/>
              </a:rPr>
              <a:t>air-conditioner </a:t>
            </a:r>
          </a:p>
          <a:p>
            <a:r>
              <a:rPr lang="en-US" dirty="0" smtClean="0">
                <a:latin typeface="Times New Roman" panose="02020603050405020304" pitchFamily="18" charset="0"/>
                <a:cs typeface="Times New Roman" panose="02020603050405020304" pitchFamily="18" charset="0"/>
              </a:rPr>
              <a:t>When you ride a bike or drive a car</a:t>
            </a:r>
          </a:p>
          <a:p>
            <a:r>
              <a:rPr lang="en-US" dirty="0" smtClean="0">
                <a:latin typeface="Times New Roman" panose="02020603050405020304" pitchFamily="18" charset="0"/>
                <a:cs typeface="Times New Roman" panose="02020603050405020304" pitchFamily="18" charset="0"/>
              </a:rPr>
              <a:t>When you </a:t>
            </a:r>
            <a:r>
              <a:rPr lang="en-US" b="1" dirty="0" smtClean="0">
                <a:latin typeface="Times New Roman" panose="02020603050405020304" pitchFamily="18" charset="0"/>
                <a:cs typeface="Times New Roman" panose="02020603050405020304" pitchFamily="18" charset="0"/>
              </a:rPr>
              <a:t>throw a biscuit cover </a:t>
            </a:r>
            <a:r>
              <a:rPr lang="en-US" dirty="0" smtClean="0">
                <a:latin typeface="Times New Roman" panose="02020603050405020304" pitchFamily="18" charset="0"/>
                <a:cs typeface="Times New Roman" panose="02020603050405020304" pitchFamily="18" charset="0"/>
              </a:rPr>
              <a:t>on the street </a:t>
            </a:r>
          </a:p>
          <a:p>
            <a:r>
              <a:rPr lang="en-US" dirty="0" smtClean="0">
                <a:latin typeface="Times New Roman" panose="02020603050405020304" pitchFamily="18" charset="0"/>
                <a:cs typeface="Times New Roman" panose="02020603050405020304" pitchFamily="18" charset="0"/>
              </a:rPr>
              <a:t> When you accept a </a:t>
            </a:r>
            <a:r>
              <a:rPr lang="en-US" b="1" dirty="0" smtClean="0">
                <a:latin typeface="Times New Roman" panose="02020603050405020304" pitchFamily="18" charset="0"/>
                <a:cs typeface="Times New Roman" panose="02020603050405020304" pitchFamily="18" charset="0"/>
              </a:rPr>
              <a:t>single-use plastic </a:t>
            </a:r>
            <a:r>
              <a:rPr lang="en-US" dirty="0" smtClean="0">
                <a:latin typeface="Times New Roman" panose="02020603050405020304" pitchFamily="18" charset="0"/>
                <a:cs typeface="Times New Roman" panose="02020603050405020304" pitchFamily="18" charset="0"/>
              </a:rPr>
              <a:t>item </a:t>
            </a:r>
          </a:p>
          <a:p>
            <a:r>
              <a:rPr lang="en-US" dirty="0" smtClean="0">
                <a:latin typeface="Times New Roman" panose="02020603050405020304" pitchFamily="18" charset="0"/>
                <a:cs typeface="Times New Roman" panose="02020603050405020304" pitchFamily="18" charset="0"/>
              </a:rPr>
              <a:t>When you </a:t>
            </a:r>
            <a:r>
              <a:rPr lang="en-US" b="1" dirty="0" smtClean="0">
                <a:latin typeface="Times New Roman" panose="02020603050405020304" pitchFamily="18" charset="0"/>
                <a:cs typeface="Times New Roman" panose="02020603050405020304" pitchFamily="18" charset="0"/>
              </a:rPr>
              <a:t>discard</a:t>
            </a:r>
            <a:r>
              <a:rPr lang="en-US" dirty="0" smtClean="0">
                <a:latin typeface="Times New Roman" panose="02020603050405020304" pitchFamily="18" charset="0"/>
                <a:cs typeface="Times New Roman" panose="02020603050405020304" pitchFamily="18" charset="0"/>
              </a:rPr>
              <a:t> a </a:t>
            </a:r>
            <a:r>
              <a:rPr lang="en-US" b="1" dirty="0" smtClean="0">
                <a:latin typeface="Times New Roman" panose="02020603050405020304" pitchFamily="18" charset="0"/>
                <a:cs typeface="Times New Roman" panose="02020603050405020304" pitchFamily="18" charset="0"/>
              </a:rPr>
              <a:t>mobile phone to buy new</a:t>
            </a:r>
          </a:p>
          <a:p>
            <a:pPr marL="0" indent="0">
              <a:buNone/>
            </a:pPr>
            <a:endParaRPr lang="en-US" dirty="0" smtClean="0"/>
          </a:p>
          <a:p>
            <a:endParaRPr lang="en-IN" dirty="0"/>
          </a:p>
        </p:txBody>
      </p:sp>
      <p:pic>
        <p:nvPicPr>
          <p:cNvPr id="5" name="Picture 2" descr="C:\Users\HP\Desktop\images.jpg"/>
          <p:cNvPicPr>
            <a:picLocks noChangeAspect="1" noChangeArrowheads="1"/>
          </p:cNvPicPr>
          <p:nvPr/>
        </p:nvPicPr>
        <p:blipFill>
          <a:blip r:embed="rId2"/>
          <a:srcRect/>
          <a:stretch>
            <a:fillRect/>
          </a:stretch>
        </p:blipFill>
        <p:spPr bwMode="auto">
          <a:xfrm>
            <a:off x="8215330" y="5929330"/>
            <a:ext cx="928670" cy="928670"/>
          </a:xfrm>
          <a:prstGeom prst="rect">
            <a:avLst/>
          </a:prstGeom>
          <a:noFill/>
        </p:spPr>
      </p:pic>
    </p:spTree>
    <p:extLst>
      <p:ext uri="{BB962C8B-B14F-4D97-AF65-F5344CB8AC3E}">
        <p14:creationId xmlns:p14="http://schemas.microsoft.com/office/powerpoint/2010/main" xmlns="" val="1480737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Impact of a human activity </a:t>
            </a:r>
            <a:br>
              <a:rPr lang="en-US" b="1" dirty="0" smtClean="0"/>
            </a:br>
            <a:r>
              <a:rPr lang="en-US" b="1" dirty="0" smtClean="0"/>
              <a:t>on a clean beach</a:t>
            </a:r>
            <a:endParaRPr lang="en-IN" b="1" dirty="0"/>
          </a:p>
        </p:txBody>
      </p:sp>
      <p:pic>
        <p:nvPicPr>
          <p:cNvPr id="1028" name="Picture 4"/>
          <p:cNvPicPr>
            <a:picLocks noGrp="1" noChangeAspect="1" noChangeArrowheads="1"/>
          </p:cNvPicPr>
          <p:nvPr>
            <p:ph sz="half" idx="4294967295"/>
          </p:nvPr>
        </p:nvPicPr>
        <p:blipFill>
          <a:blip r:embed="rId2">
            <a:extLst>
              <a:ext uri="{28A0092B-C50C-407E-A947-70E740481C1C}">
                <a14:useLocalDpi xmlns:a14="http://schemas.microsoft.com/office/drawing/2010/main" xmlns="" val="0"/>
              </a:ext>
            </a:extLst>
          </a:blip>
          <a:srcRect/>
          <a:stretch>
            <a:fillRect/>
          </a:stretch>
        </p:blipFill>
        <p:spPr bwMode="auto">
          <a:xfrm>
            <a:off x="152400" y="1752599"/>
            <a:ext cx="5105400" cy="4537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C:\Users\admin\OneDrive\Desktop\images.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87101" y="1752600"/>
            <a:ext cx="3604500" cy="450114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HP\Desktop\images.jpg"/>
          <p:cNvPicPr>
            <a:picLocks noChangeAspect="1" noChangeArrowheads="1"/>
          </p:cNvPicPr>
          <p:nvPr/>
        </p:nvPicPr>
        <p:blipFill>
          <a:blip r:embed="rId4"/>
          <a:srcRect/>
          <a:stretch>
            <a:fillRect/>
          </a:stretch>
        </p:blipFill>
        <p:spPr bwMode="auto">
          <a:xfrm>
            <a:off x="8001024" y="5715024"/>
            <a:ext cx="1142976" cy="1142976"/>
          </a:xfrm>
          <a:prstGeom prst="rect">
            <a:avLst/>
          </a:prstGeom>
          <a:noFill/>
        </p:spPr>
      </p:pic>
    </p:spTree>
    <p:extLst>
      <p:ext uri="{BB962C8B-B14F-4D97-AF65-F5344CB8AC3E}">
        <p14:creationId xmlns:p14="http://schemas.microsoft.com/office/powerpoint/2010/main" xmlns="" val="1961241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2054</Words>
  <Application>Microsoft Office PowerPoint</Application>
  <PresentationFormat>On-screen Show (4:3)</PresentationFormat>
  <Paragraphs>183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What is Carbon Footprint? What is Carbon-Neutrality?</vt:lpstr>
      <vt:lpstr>Let’s start this session with a  simple breathing exercise </vt:lpstr>
      <vt:lpstr>Inhale for three seconds, and exhale for three seconds (be your real, normal self) </vt:lpstr>
      <vt:lpstr>What happens when you inhale - exhale</vt:lpstr>
      <vt:lpstr>Breathing in turns food into energy</vt:lpstr>
      <vt:lpstr>Explain: </vt:lpstr>
      <vt:lpstr>Slide 7</vt:lpstr>
      <vt:lpstr>Almost every activity we perform generates CO2 (carbon emission)</vt:lpstr>
      <vt:lpstr>Impact of a human activity  on a clean beach</vt:lpstr>
      <vt:lpstr>Footprint</vt:lpstr>
      <vt:lpstr>Carbon footprint calculator</vt:lpstr>
      <vt:lpstr>Natural Greenhouse effect is crucial</vt:lpstr>
      <vt:lpstr>Green House Effect</vt:lpstr>
      <vt:lpstr>Green House Gases </vt:lpstr>
      <vt:lpstr>Slide 15</vt:lpstr>
      <vt:lpstr>Slide 16</vt:lpstr>
      <vt:lpstr>Slide 17</vt:lpstr>
      <vt:lpstr>Slide 18</vt:lpstr>
      <vt:lpstr>Greenhouse gases are necessary</vt:lpstr>
      <vt:lpstr>Green House Gases</vt:lpstr>
      <vt:lpstr>Carrying Capacity </vt:lpstr>
      <vt:lpstr>Impact of a human activity</vt:lpstr>
      <vt:lpstr>Slide 23</vt:lpstr>
      <vt:lpstr>We create CO2 – Directly &amp; Indirectly</vt:lpstr>
      <vt:lpstr>Whenever we take resources from the environment, and dump waste in return we are causing carbon footprint</vt:lpstr>
      <vt:lpstr>Multiple footprints</vt:lpstr>
      <vt:lpstr>Do NOT leave your impact here. It’s CLEAN.  Leave it clean for the next user, who may come here.  </vt:lpstr>
      <vt:lpstr>Slide 28</vt:lpstr>
      <vt:lpstr>Slide 29</vt:lpstr>
      <vt:lpstr>Slide 30</vt:lpstr>
      <vt:lpstr>Being Carbon Neutral</vt:lpstr>
      <vt:lpstr>Is ‘zero-emission’ possible?</vt:lpstr>
      <vt:lpstr> What is the difference between Carbon neutral and Net-zero? </vt:lpstr>
      <vt:lpstr>Other expressions we come across</vt:lpstr>
      <vt:lpstr>Carbon neutrality</vt:lpstr>
      <vt:lpstr>Causative Factors </vt:lpstr>
      <vt:lpstr>Factors</vt:lpstr>
      <vt:lpstr>Factors </vt:lpstr>
      <vt:lpstr>Offsetting</vt:lpstr>
      <vt:lpstr>It is about</vt:lpstr>
      <vt:lpstr>What is the Govt doing about it?</vt:lpstr>
      <vt:lpstr>What are the Corporates doing about it?</vt:lpstr>
      <vt:lpstr>Individuals</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117</cp:revision>
  <dcterms:created xsi:type="dcterms:W3CDTF">2006-08-16T00:00:00Z</dcterms:created>
  <dcterms:modified xsi:type="dcterms:W3CDTF">2024-04-22T05:38:33Z</dcterms:modified>
</cp:coreProperties>
</file>